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 id="2147483775" r:id="rId2"/>
    <p:sldMasterId id="2147483832" r:id="rId3"/>
  </p:sldMasterIdLst>
  <p:notesMasterIdLst>
    <p:notesMasterId r:id="rId35"/>
  </p:notesMasterIdLst>
  <p:sldIdLst>
    <p:sldId id="256" r:id="rId4"/>
    <p:sldId id="411" r:id="rId5"/>
    <p:sldId id="410" r:id="rId6"/>
    <p:sldId id="341" r:id="rId7"/>
    <p:sldId id="395" r:id="rId8"/>
    <p:sldId id="394" r:id="rId9"/>
    <p:sldId id="415" r:id="rId10"/>
    <p:sldId id="392" r:id="rId11"/>
    <p:sldId id="358" r:id="rId12"/>
    <p:sldId id="365" r:id="rId13"/>
    <p:sldId id="370" r:id="rId14"/>
    <p:sldId id="416" r:id="rId15"/>
    <p:sldId id="396" r:id="rId16"/>
    <p:sldId id="397" r:id="rId17"/>
    <p:sldId id="398" r:id="rId18"/>
    <p:sldId id="399" r:id="rId19"/>
    <p:sldId id="379" r:id="rId20"/>
    <p:sldId id="400" r:id="rId21"/>
    <p:sldId id="401" r:id="rId22"/>
    <p:sldId id="402" r:id="rId23"/>
    <p:sldId id="417" r:id="rId24"/>
    <p:sldId id="418" r:id="rId25"/>
    <p:sldId id="406" r:id="rId26"/>
    <p:sldId id="407" r:id="rId27"/>
    <p:sldId id="408" r:id="rId28"/>
    <p:sldId id="388" r:id="rId29"/>
    <p:sldId id="391" r:id="rId30"/>
    <p:sldId id="412" r:id="rId31"/>
    <p:sldId id="413" r:id="rId32"/>
    <p:sldId id="414" r:id="rId33"/>
    <p:sldId id="329" r:id="rId34"/>
  </p:sldIdLst>
  <p:sldSz cx="9144000" cy="6858000" type="screen4x3"/>
  <p:notesSz cx="6858000" cy="9144000"/>
  <p:defaultTextStyle>
    <a:defPPr>
      <a:defRPr lang="it-IT"/>
    </a:defPPr>
    <a:lvl1pPr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1pPr>
    <a:lvl2pPr marL="4572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2pPr>
    <a:lvl3pPr marL="9144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3pPr>
    <a:lvl4pPr marL="13716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4pPr>
    <a:lvl5pPr marL="18288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5pPr>
    <a:lvl6pPr marL="22860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6pPr>
    <a:lvl7pPr marL="27432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7pPr>
    <a:lvl8pPr marL="32004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8pPr>
    <a:lvl9pPr marL="36576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33CC"/>
    <a:srgbClr val="0C34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62" autoAdjust="0"/>
    <p:restoredTop sz="94660"/>
  </p:normalViewPr>
  <p:slideViewPr>
    <p:cSldViewPr>
      <p:cViewPr varScale="1">
        <p:scale>
          <a:sx n="69" d="100"/>
          <a:sy n="69" d="100"/>
        </p:scale>
        <p:origin x="960"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512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02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037ED74A-B543-9143-B8E4-8D4CA46F99EA}" type="slidenum">
              <a:rPr lang="it-IT"/>
              <a:pPr/>
              <a:t>‹N›</a:t>
            </a:fld>
            <a:endParaRPr lang="it-IT"/>
          </a:p>
        </p:txBody>
      </p:sp>
    </p:spTree>
    <p:extLst>
      <p:ext uri="{BB962C8B-B14F-4D97-AF65-F5344CB8AC3E}">
        <p14:creationId xmlns:p14="http://schemas.microsoft.com/office/powerpoint/2010/main" val="30388486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2pPr>
    <a:lvl3pPr marL="9144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3pPr>
    <a:lvl4pPr marL="13716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4pPr>
    <a:lvl5pPr marL="18288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7"/>
          <p:cNvSpPr>
            <a:spLocks noGrp="1" noChangeArrowheads="1"/>
          </p:cNvSpPr>
          <p:nvPr>
            <p:ph type="sldNum" sz="quarter"/>
          </p:nvPr>
        </p:nvSpPr>
        <p:spPr>
          <a:noFill/>
        </p:spPr>
        <p:txBody>
          <a:bodyPr/>
          <a:lstStyle/>
          <a:p>
            <a:pPr>
              <a:buFont typeface="Wingdings" pitchFamily="2" charset="2"/>
              <a:buNone/>
            </a:pPr>
            <a:fld id="{F1937B06-2F96-4EE6-8EA8-79B5FB5A5EA8}" type="slidenum">
              <a:rPr lang="it-IT" smtClean="0">
                <a:latin typeface="Times New Roman" pitchFamily="18" charset="0"/>
                <a:ea typeface="Microsoft YaHei" pitchFamily="34" charset="-122"/>
              </a:rPr>
              <a:pPr>
                <a:buFont typeface="Wingdings" pitchFamily="2" charset="2"/>
                <a:buNone/>
              </a:pPr>
              <a:t>2</a:t>
            </a:fld>
            <a:endParaRPr lang="it-IT" smtClean="0">
              <a:latin typeface="Times New Roman" pitchFamily="18" charset="0"/>
              <a:ea typeface="Microsoft YaHei" pitchFamily="34" charset="-122"/>
            </a:endParaRPr>
          </a:p>
        </p:txBody>
      </p:sp>
      <p:sp>
        <p:nvSpPr>
          <p:cNvPr id="27651"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27652"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3208732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p:spPr>
        <p:txBody>
          <a:bodyPr/>
          <a:lstStyle/>
          <a:p>
            <a:pPr>
              <a:buFont typeface="Wingdings" pitchFamily="2" charset="2"/>
              <a:buNone/>
            </a:pPr>
            <a:fld id="{34CE73A3-6236-44E0-8D20-DBFF6BB78CF6}" type="slidenum">
              <a:rPr lang="it-IT" smtClean="0">
                <a:latin typeface="Times New Roman" pitchFamily="18" charset="0"/>
                <a:ea typeface="Microsoft YaHei" pitchFamily="34" charset="-122"/>
              </a:rPr>
              <a:pPr>
                <a:buFont typeface="Wingdings" pitchFamily="2" charset="2"/>
                <a:buNone/>
              </a:pPr>
              <a:t>13</a:t>
            </a:fld>
            <a:endParaRPr lang="it-IT" smtClean="0">
              <a:latin typeface="Times New Roman" pitchFamily="18"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28676"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3811415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p:spPr>
        <p:txBody>
          <a:bodyPr/>
          <a:lstStyle/>
          <a:p>
            <a:pPr>
              <a:buFont typeface="Wingdings" pitchFamily="2" charset="2"/>
              <a:buNone/>
            </a:pPr>
            <a:fld id="{34CE73A3-6236-44E0-8D20-DBFF6BB78CF6}" type="slidenum">
              <a:rPr lang="it-IT" smtClean="0">
                <a:latin typeface="Times New Roman" pitchFamily="18" charset="0"/>
                <a:ea typeface="Microsoft YaHei" pitchFamily="34" charset="-122"/>
              </a:rPr>
              <a:pPr>
                <a:buFont typeface="Wingdings" pitchFamily="2" charset="2"/>
                <a:buNone/>
              </a:pPr>
              <a:t>14</a:t>
            </a:fld>
            <a:endParaRPr lang="it-IT" smtClean="0">
              <a:latin typeface="Times New Roman" pitchFamily="18"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28676"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2091514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7"/>
          <p:cNvSpPr>
            <a:spLocks noGrp="1" noChangeArrowheads="1"/>
          </p:cNvSpPr>
          <p:nvPr>
            <p:ph type="sldNum" sz="quarter"/>
          </p:nvPr>
        </p:nvSpPr>
        <p:spPr>
          <a:noFill/>
        </p:spPr>
        <p:txBody>
          <a:bodyPr/>
          <a:lstStyle/>
          <a:p>
            <a:pPr>
              <a:buFont typeface="Wingdings" pitchFamily="2" charset="2"/>
              <a:buNone/>
            </a:pPr>
            <a:fld id="{D9042EB4-0C13-4FED-867A-844F27468E78}" type="slidenum">
              <a:rPr lang="it-IT" smtClean="0">
                <a:latin typeface="Times New Roman" pitchFamily="18" charset="0"/>
                <a:ea typeface="Microsoft YaHei" pitchFamily="34" charset="-122"/>
              </a:rPr>
              <a:pPr>
                <a:buFont typeface="Wingdings" pitchFamily="2" charset="2"/>
                <a:buNone/>
              </a:pPr>
              <a:t>16</a:t>
            </a:fld>
            <a:endParaRPr lang="it-IT" smtClean="0">
              <a:latin typeface="Times New Roman" pitchFamily="18" charset="0"/>
              <a:ea typeface="Microsoft YaHei" pitchFamily="34" charset="-122"/>
            </a:endParaRPr>
          </a:p>
        </p:txBody>
      </p:sp>
      <p:sp>
        <p:nvSpPr>
          <p:cNvPr id="29699"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29700"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3366224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p:spPr>
        <p:txBody>
          <a:bodyPr/>
          <a:lstStyle/>
          <a:p>
            <a:pPr>
              <a:buFont typeface="Wingdings" pitchFamily="2" charset="2"/>
              <a:buNone/>
            </a:pPr>
            <a:fld id="{C917934F-9316-484C-B3CC-0626747A6A62}" type="slidenum">
              <a:rPr lang="it-IT" smtClean="0">
                <a:latin typeface="Times New Roman" pitchFamily="18" charset="0"/>
                <a:ea typeface="Microsoft YaHei" pitchFamily="34" charset="-122"/>
              </a:rPr>
              <a:pPr>
                <a:buFont typeface="Wingdings" pitchFamily="2" charset="2"/>
                <a:buNone/>
              </a:pPr>
              <a:t>28</a:t>
            </a:fld>
            <a:endParaRPr lang="it-IT" smtClean="0">
              <a:latin typeface="Times New Roman" pitchFamily="18" charset="0"/>
              <a:ea typeface="Microsoft YaHei" pitchFamily="34" charset="-122"/>
            </a:endParaRPr>
          </a:p>
        </p:txBody>
      </p:sp>
      <p:sp>
        <p:nvSpPr>
          <p:cNvPr id="3891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38916"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1004708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p:spPr>
        <p:txBody>
          <a:bodyPr/>
          <a:lstStyle/>
          <a:p>
            <a:pPr>
              <a:buFont typeface="Wingdings" pitchFamily="2" charset="2"/>
              <a:buNone/>
            </a:pPr>
            <a:fld id="{04578684-FC22-43CF-91E4-5941CFEACC71}" type="slidenum">
              <a:rPr lang="it-IT" smtClean="0">
                <a:latin typeface="Times New Roman" pitchFamily="18" charset="0"/>
                <a:ea typeface="Microsoft YaHei" pitchFamily="34" charset="-122"/>
              </a:rPr>
              <a:pPr>
                <a:buFont typeface="Wingdings" pitchFamily="2" charset="2"/>
                <a:buNone/>
              </a:pPr>
              <a:t>29</a:t>
            </a:fld>
            <a:endParaRPr lang="it-IT" smtClean="0">
              <a:latin typeface="Times New Roman" pitchFamily="18" charset="0"/>
              <a:ea typeface="Microsoft YaHei" pitchFamily="34" charset="-122"/>
            </a:endParaRPr>
          </a:p>
        </p:txBody>
      </p:sp>
      <p:sp>
        <p:nvSpPr>
          <p:cNvPr id="39939"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39940"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762540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p:spPr>
        <p:txBody>
          <a:bodyPr/>
          <a:lstStyle/>
          <a:p>
            <a:pPr>
              <a:buFont typeface="Wingdings" pitchFamily="2" charset="2"/>
              <a:buNone/>
            </a:pPr>
            <a:fld id="{739CE826-9E79-4698-BD29-6A21282CD9EE}" type="slidenum">
              <a:rPr lang="it-IT" smtClean="0">
                <a:latin typeface="Times New Roman" pitchFamily="18" charset="0"/>
                <a:ea typeface="Microsoft YaHei" pitchFamily="34" charset="-122"/>
              </a:rPr>
              <a:pPr>
                <a:buFont typeface="Wingdings" pitchFamily="2" charset="2"/>
                <a:buNone/>
              </a:pPr>
              <a:t>31</a:t>
            </a:fld>
            <a:endParaRPr lang="it-IT" smtClean="0">
              <a:latin typeface="Times New Roman" pitchFamily="18" charset="0"/>
              <a:ea typeface="Microsoft YaHei" pitchFamily="34" charset="-122"/>
            </a:endParaRPr>
          </a:p>
        </p:txBody>
      </p:sp>
      <p:sp>
        <p:nvSpPr>
          <p:cNvPr id="40963"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40964"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3535330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Immagine 3" descr="PPT_ScienzeSocialiPolitiche-01.png"/>
          <p:cNvPicPr>
            <a:picLocks noChangeAspect="1"/>
          </p:cNvPicPr>
          <p:nvPr userDrawn="1"/>
        </p:nvPicPr>
        <p:blipFill>
          <a:blip r:embed="rId3"/>
          <a:srcRect/>
          <a:stretch>
            <a:fillRect/>
          </a:stretch>
        </p:blipFill>
        <p:spPr bwMode="auto">
          <a:xfrm>
            <a:off x="0" y="609600"/>
            <a:ext cx="9144000" cy="1620838"/>
          </a:xfrm>
          <a:prstGeom prst="rect">
            <a:avLst/>
          </a:prstGeom>
          <a:noFill/>
          <a:ln w="9525">
            <a:noFill/>
            <a:miter lim="800000"/>
            <a:headEnd/>
            <a:tailEnd/>
          </a:ln>
        </p:spPr>
      </p:pic>
      <p:sp>
        <p:nvSpPr>
          <p:cNvPr id="4098" name="Rectangle 2"/>
          <p:cNvSpPr>
            <a:spLocks noGrp="1" noChangeArrowheads="1"/>
          </p:cNvSpPr>
          <p:nvPr>
            <p:ph type="ctrTitle"/>
          </p:nvPr>
        </p:nvSpPr>
        <p:spPr>
          <a:xfrm>
            <a:off x="2552700" y="3184525"/>
            <a:ext cx="6438900" cy="641350"/>
          </a:xfrm>
        </p:spPr>
        <p:txBody>
          <a:bodyPr/>
          <a:lstStyle>
            <a:lvl1pPr>
              <a:defRPr/>
            </a:lvl1pPr>
          </a:lstStyle>
          <a:p>
            <a:r>
              <a:rPr lang="it-IT"/>
              <a:t>Fare clic per modificare stile</a:t>
            </a:r>
          </a:p>
        </p:txBody>
      </p:sp>
      <p:sp>
        <p:nvSpPr>
          <p:cNvPr id="4099" name="Rectangle 3"/>
          <p:cNvSpPr>
            <a:spLocks noGrp="1" noChangeArrowheads="1"/>
          </p:cNvSpPr>
          <p:nvPr>
            <p:ph type="subTitle" idx="1"/>
          </p:nvPr>
        </p:nvSpPr>
        <p:spPr>
          <a:xfrm>
            <a:off x="2565400" y="2743200"/>
            <a:ext cx="6883400" cy="419100"/>
          </a:xfrm>
        </p:spPr>
        <p:txBody>
          <a:bodyPr/>
          <a:lstStyle>
            <a:lvl1pPr marL="0" indent="0">
              <a:defRPr/>
            </a:lvl1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396288" y="2336800"/>
            <a:ext cx="1947862" cy="3454400"/>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2552700" y="2336800"/>
            <a:ext cx="5691188" cy="34544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lvl1pPr>
              <a:defRPr b="1" i="0">
                <a:latin typeface="Trebuchet MS"/>
                <a:cs typeface="Trebuchet MS"/>
              </a:defRPr>
            </a:lvl1pPr>
          </a:lstStyle>
          <a:p>
            <a:r>
              <a:rPr lang="it-IT"/>
              <a:t>Fare clic per modificare stile</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b="0" i="0">
                <a:solidFill>
                  <a:schemeClr val="tx1">
                    <a:tint val="75000"/>
                  </a:schemeClr>
                </a:solidFill>
                <a:latin typeface="Trebuchet MS"/>
                <a:cs typeface="Trebuchet M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gli stili del testo dello schema</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olo verticale e testo">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data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73A19273-66E9-554C-8D7E-9DB2221F69CC}" type="datetime1">
              <a:rPr lang="it-IT"/>
              <a:pPr/>
              <a:t>16/11/2019</a:t>
            </a:fld>
            <a:endParaRPr lang="it-IT"/>
          </a:p>
        </p:txBody>
      </p:sp>
      <p:sp>
        <p:nvSpPr>
          <p:cNvPr id="4" name="Segnaposto piè di pagina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endParaRPr lang="it-IT"/>
          </a:p>
        </p:txBody>
      </p:sp>
      <p:sp>
        <p:nvSpPr>
          <p:cNvPr id="5" name="Segnaposto numero diapositiva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51CC28B1-6475-7541-9A95-5F977B790F59}" type="slidenum">
              <a:rPr lang="it-IT"/>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2571750"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534150"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2700" y="2336800"/>
            <a:ext cx="7772400" cy="660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stile</a:t>
            </a:r>
          </a:p>
        </p:txBody>
      </p:sp>
      <p:sp>
        <p:nvSpPr>
          <p:cNvPr id="1027" name="Rectangle 3"/>
          <p:cNvSpPr>
            <a:spLocks noGrp="1" noChangeArrowheads="1"/>
          </p:cNvSpPr>
          <p:nvPr>
            <p:ph type="body" idx="1"/>
          </p:nvPr>
        </p:nvSpPr>
        <p:spPr bwMode="auto">
          <a:xfrm>
            <a:off x="2571750" y="3048000"/>
            <a:ext cx="7772400" cy="2743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 bg1="lt1" tx1="dk1" bg2="lt2" tx2="dk2" accent1="accent1" accent2="accent2" accent3="accent3" accent4="accent4" accent5="accent5" accent6="accent6" hlink="hlink" folHlink="folHlink"/>
  <p:sldLayoutIdLst>
    <p:sldLayoutId id="2147484172" r:id="rId1"/>
    <p:sldLayoutId id="2147484129" r:id="rId2"/>
    <p:sldLayoutId id="2147484130" r:id="rId3"/>
    <p:sldLayoutId id="2147484131" r:id="rId4"/>
    <p:sldLayoutId id="2147484132" r:id="rId5"/>
    <p:sldLayoutId id="2147484133" r:id="rId6"/>
    <p:sldLayoutId id="2147484134" r:id="rId7"/>
    <p:sldLayoutId id="2147484135" r:id="rId8"/>
    <p:sldLayoutId id="2147484136" r:id="rId9"/>
    <p:sldLayoutId id="2147484137" r:id="rId10"/>
    <p:sldLayoutId id="2147484138" r:id="rId11"/>
  </p:sldLayoutIdLst>
  <p:txStyles>
    <p:titleStyle>
      <a:lvl1pPr algn="l" rtl="0" eaLnBrk="0" fontAlgn="base" hangingPunct="0">
        <a:spcBef>
          <a:spcPct val="0"/>
        </a:spcBef>
        <a:spcAft>
          <a:spcPct val="0"/>
        </a:spcAft>
        <a:defRPr sz="3200">
          <a:solidFill>
            <a:schemeClr val="bg1"/>
          </a:solidFill>
          <a:latin typeface="+mj-lt"/>
          <a:ea typeface="+mj-ea"/>
          <a:cs typeface="+mj-cs"/>
        </a:defRPr>
      </a:lvl1pPr>
      <a:lvl2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2pPr>
      <a:lvl3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3pPr>
      <a:lvl4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4pPr>
      <a:lvl5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5pPr>
      <a:lvl6pPr marL="4572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6pPr>
      <a:lvl7pPr marL="9144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7pPr>
      <a:lvl8pPr marL="13716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8pPr>
      <a:lvl9pPr marL="18288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har char="•"/>
        <a:defRPr sz="3200" i="1">
          <a:solidFill>
            <a:schemeClr val="bg1"/>
          </a:solidFill>
          <a:latin typeface="+mn-lt"/>
          <a:ea typeface="+mn-ea"/>
          <a:cs typeface="+mn-cs"/>
        </a:defRPr>
      </a:lvl1pPr>
      <a:lvl2pPr marL="742950" indent="-285750" algn="l" rtl="0" eaLnBrk="0" fontAlgn="base" hangingPunct="0">
        <a:spcBef>
          <a:spcPct val="20000"/>
        </a:spcBef>
        <a:spcAft>
          <a:spcPct val="0"/>
        </a:spcAft>
        <a:buChar char="–"/>
        <a:defRPr sz="1400">
          <a:solidFill>
            <a:schemeClr val="bg1"/>
          </a:solidFill>
          <a:latin typeface="+mn-lt"/>
          <a:ea typeface="+mn-ea"/>
        </a:defRPr>
      </a:lvl2pPr>
      <a:lvl3pPr marL="1143000" indent="-228600" algn="l" rtl="0" eaLnBrk="0" fontAlgn="base" hangingPunct="0">
        <a:spcBef>
          <a:spcPct val="20000"/>
        </a:spcBef>
        <a:spcAft>
          <a:spcPct val="0"/>
        </a:spcAft>
        <a:buChar char="•"/>
        <a:defRPr sz="1400">
          <a:solidFill>
            <a:schemeClr val="bg1"/>
          </a:solidFill>
          <a:latin typeface="+mn-lt"/>
          <a:ea typeface="+mn-ea"/>
        </a:defRPr>
      </a:lvl3pPr>
      <a:lvl4pPr marL="1600200" indent="-228600" algn="l" rtl="0" eaLnBrk="0" fontAlgn="base" hangingPunct="0">
        <a:spcBef>
          <a:spcPct val="20000"/>
        </a:spcBef>
        <a:spcAft>
          <a:spcPct val="0"/>
        </a:spcAft>
        <a:buChar char="–"/>
        <a:defRPr sz="1400">
          <a:solidFill>
            <a:schemeClr val="bg1"/>
          </a:solidFill>
          <a:latin typeface="+mn-lt"/>
          <a:ea typeface="+mn-ea"/>
        </a:defRPr>
      </a:lvl4pPr>
      <a:lvl5pPr marL="2057400" indent="-228600" algn="l" rtl="0" eaLnBrk="0" fontAlgn="base" hangingPunct="0">
        <a:spcBef>
          <a:spcPct val="20000"/>
        </a:spcBef>
        <a:spcAft>
          <a:spcPct val="0"/>
        </a:spcAft>
        <a:buChar char="»"/>
        <a:defRPr sz="1400">
          <a:solidFill>
            <a:schemeClr val="bg1"/>
          </a:solidFill>
          <a:latin typeface="+mn-lt"/>
          <a:ea typeface="+mn-ea"/>
        </a:defRPr>
      </a:lvl5pPr>
      <a:lvl6pPr marL="2514600" indent="-228600" algn="l" rtl="0" fontAlgn="base">
        <a:spcBef>
          <a:spcPct val="20000"/>
        </a:spcBef>
        <a:spcAft>
          <a:spcPct val="0"/>
        </a:spcAft>
        <a:buChar char="»"/>
        <a:defRPr sz="1400">
          <a:solidFill>
            <a:schemeClr val="bg1"/>
          </a:solidFill>
          <a:latin typeface="+mn-lt"/>
          <a:ea typeface="+mn-ea"/>
        </a:defRPr>
      </a:lvl6pPr>
      <a:lvl7pPr marL="2971800" indent="-228600" algn="l" rtl="0" fontAlgn="base">
        <a:spcBef>
          <a:spcPct val="20000"/>
        </a:spcBef>
        <a:spcAft>
          <a:spcPct val="0"/>
        </a:spcAft>
        <a:buChar char="»"/>
        <a:defRPr sz="1400">
          <a:solidFill>
            <a:schemeClr val="bg1"/>
          </a:solidFill>
          <a:latin typeface="+mn-lt"/>
          <a:ea typeface="+mn-ea"/>
        </a:defRPr>
      </a:lvl7pPr>
      <a:lvl8pPr marL="3429000" indent="-228600" algn="l" rtl="0" fontAlgn="base">
        <a:spcBef>
          <a:spcPct val="20000"/>
        </a:spcBef>
        <a:spcAft>
          <a:spcPct val="0"/>
        </a:spcAft>
        <a:buChar char="»"/>
        <a:defRPr sz="1400">
          <a:solidFill>
            <a:schemeClr val="bg1"/>
          </a:solidFill>
          <a:latin typeface="+mn-lt"/>
          <a:ea typeface="+mn-ea"/>
        </a:defRPr>
      </a:lvl8pPr>
      <a:lvl9pPr marL="3886200" indent="-228600" algn="l" rtl="0" fontAlgn="base">
        <a:spcBef>
          <a:spcPct val="20000"/>
        </a:spcBef>
        <a:spcAft>
          <a:spcPct val="0"/>
        </a:spcAft>
        <a:buChar char="»"/>
        <a:defRPr sz="1400">
          <a:solidFill>
            <a:schemeClr val="bg1"/>
          </a:solidFill>
          <a:latin typeface="+mn-lt"/>
          <a:ea typeface="+mn-ea"/>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314" name="Immagine 2" descr="PPT_ScienzeSocialiPolitiche-02.png"/>
          <p:cNvPicPr>
            <a:picLocks noChangeAspect="1"/>
          </p:cNvPicPr>
          <p:nvPr userDrawn="1"/>
        </p:nvPicPr>
        <p:blipFill>
          <a:blip r:embed="rId13"/>
          <a:srcRect/>
          <a:stretch>
            <a:fillRect/>
          </a:stretch>
        </p:blipFill>
        <p:spPr bwMode="auto">
          <a:xfrm>
            <a:off x="0" y="6267450"/>
            <a:ext cx="9144000" cy="5905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39" r:id="rId1"/>
    <p:sldLayoutId id="2147484140" r:id="rId2"/>
    <p:sldLayoutId id="2147484141" r:id="rId3"/>
    <p:sldLayoutId id="2147484142" r:id="rId4"/>
    <p:sldLayoutId id="2147484143" r:id="rId5"/>
    <p:sldLayoutId id="2147484144" r:id="rId6"/>
    <p:sldLayoutId id="2147484145" r:id="rId7"/>
    <p:sldLayoutId id="2147484146" r:id="rId8"/>
    <p:sldLayoutId id="2147484147" r:id="rId9"/>
    <p:sldLayoutId id="2147484148" r:id="rId10"/>
    <p:sldLayoutId id="214748414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106"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106"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106"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Line 4"/>
          <p:cNvSpPr>
            <a:spLocks noChangeShapeType="1"/>
          </p:cNvSpPr>
          <p:nvPr userDrawn="1"/>
        </p:nvSpPr>
        <p:spPr bwMode="auto">
          <a:xfrm flipV="1">
            <a:off x="0" y="906463"/>
            <a:ext cx="9144000" cy="7937"/>
          </a:xfrm>
          <a:prstGeom prst="line">
            <a:avLst/>
          </a:prstGeom>
          <a:noFill/>
          <a:ln w="9525">
            <a:solidFill>
              <a:srgbClr val="172171"/>
            </a:solidFill>
            <a:round/>
            <a:headEnd/>
            <a:tailEnd/>
          </a:ln>
        </p:spPr>
        <p:txBody>
          <a:bodyPr wrap="none" anchor="ctr">
            <a:prstTxWarp prst="textNoShape">
              <a:avLst/>
            </a:prstTxWarp>
          </a:bodyPr>
          <a:lstStyle/>
          <a:p>
            <a:pPr>
              <a:defRPr/>
            </a:pPr>
            <a:endParaRPr lang="it-IT">
              <a:latin typeface="Arial" pitchFamily="-105" charset="0"/>
              <a:ea typeface="ＭＳ Ｐゴシック" pitchFamily="-105" charset="-128"/>
              <a:cs typeface="ＭＳ Ｐゴシック" pitchFamily="-105" charset="-128"/>
            </a:endParaRPr>
          </a:p>
        </p:txBody>
      </p:sp>
      <p:pic>
        <p:nvPicPr>
          <p:cNvPr id="25603" name="Immagine 3" descr="PPT_ScienzeSocialiPolitiche-03.png"/>
          <p:cNvPicPr>
            <a:picLocks noChangeAspect="1"/>
          </p:cNvPicPr>
          <p:nvPr userDrawn="1"/>
        </p:nvPicPr>
        <p:blipFill>
          <a:blip r:embed="rId14"/>
          <a:srcRect/>
          <a:stretch>
            <a:fillRect/>
          </a:stretch>
        </p:blipFill>
        <p:spPr bwMode="auto">
          <a:xfrm>
            <a:off x="0" y="6261100"/>
            <a:ext cx="9144000" cy="596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 id="2147484158" r:id="rId9"/>
    <p:sldLayoutId id="2147484159" r:id="rId10"/>
    <p:sldLayoutId id="2147484160" r:id="rId11"/>
    <p:sldLayoutId id="2147484173" r:id="rId1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106"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106"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106"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a:xfrm>
            <a:off x="136897" y="2276872"/>
            <a:ext cx="9007103" cy="1800200"/>
          </a:xfrm>
        </p:spPr>
        <p:txBody>
          <a:bodyPr lIns="0" tIns="0" rIns="0" bIns="0" anchor="t"/>
          <a:lstStyle/>
          <a:p>
            <a:pPr eaLnBrk="1" hangingPunct="1">
              <a:spcAft>
                <a:spcPts val="1200"/>
              </a:spcAft>
            </a:pPr>
            <a:r>
              <a:rPr lang="it-IT" dirty="0" smtClean="0"/>
              <a:t/>
            </a:r>
            <a:br>
              <a:rPr lang="it-IT" dirty="0" smtClean="0"/>
            </a:br>
            <a:r>
              <a:rPr lang="it-IT" dirty="0" smtClean="0"/>
              <a:t/>
            </a:r>
            <a:br>
              <a:rPr lang="it-IT" dirty="0" smtClean="0"/>
            </a:br>
            <a:r>
              <a:rPr lang="it-IT" dirty="0" smtClean="0"/>
              <a:t/>
            </a:r>
            <a:br>
              <a:rPr lang="it-IT" dirty="0" smtClean="0"/>
            </a:br>
            <a:r>
              <a:rPr lang="it-IT" dirty="0" smtClean="0"/>
              <a:t/>
            </a:r>
            <a:br>
              <a:rPr lang="it-IT" dirty="0" smtClean="0"/>
            </a:br>
            <a:r>
              <a:rPr lang="it-IT" dirty="0" smtClean="0"/>
              <a:t/>
            </a:r>
            <a:br>
              <a:rPr lang="it-IT" dirty="0" smtClean="0"/>
            </a:br>
            <a:r>
              <a:rPr lang="it-IT" sz="2800" dirty="0" smtClean="0"/>
              <a:t>Maurizio Ambrosini, università di Milano, direttore della rivista “Mondi migranti”</a:t>
            </a:r>
            <a:endParaRPr lang="it-IT" sz="2800" dirty="0"/>
          </a:p>
        </p:txBody>
      </p:sp>
      <p:sp>
        <p:nvSpPr>
          <p:cNvPr id="5" name="Rettangolo 4"/>
          <p:cNvSpPr/>
          <p:nvPr/>
        </p:nvSpPr>
        <p:spPr>
          <a:xfrm>
            <a:off x="0" y="2132856"/>
            <a:ext cx="9144000" cy="707886"/>
          </a:xfrm>
          <a:prstGeom prst="rect">
            <a:avLst/>
          </a:prstGeom>
        </p:spPr>
        <p:txBody>
          <a:bodyPr wrap="square">
            <a:spAutoFit/>
          </a:bodyPr>
          <a:lstStyle/>
          <a:p>
            <a:pPr algn="ctr"/>
            <a:r>
              <a:rPr lang="it-IT" sz="4000" dirty="0" smtClean="0">
                <a:solidFill>
                  <a:srgbClr val="FFFFFF"/>
                </a:solidFill>
                <a:latin typeface="+mj-lt"/>
              </a:rPr>
              <a:t>L’invasione immaginaria</a:t>
            </a:r>
            <a:endParaRPr lang="it-IT" sz="4000" dirty="0">
              <a:solidFill>
                <a:srgbClr val="FFFFFF"/>
              </a:solidFill>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Noi e gli immigrati</a:t>
            </a:r>
            <a:endParaRPr lang="it-IT" dirty="0">
              <a:solidFill>
                <a:srgbClr val="00B0F0"/>
              </a:solidFill>
            </a:endParaRPr>
          </a:p>
        </p:txBody>
      </p:sp>
      <p:sp>
        <p:nvSpPr>
          <p:cNvPr id="3" name="Segnaposto contenuto 2"/>
          <p:cNvSpPr>
            <a:spLocks noGrp="1"/>
          </p:cNvSpPr>
          <p:nvPr>
            <p:ph idx="1"/>
          </p:nvPr>
        </p:nvSpPr>
        <p:spPr>
          <a:xfrm>
            <a:off x="0" y="1124744"/>
            <a:ext cx="9144000" cy="5001419"/>
          </a:xfrm>
        </p:spPr>
        <p:txBody>
          <a:bodyPr/>
          <a:lstStyle/>
          <a:p>
            <a:r>
              <a:rPr lang="it-IT" dirty="0" smtClean="0">
                <a:solidFill>
                  <a:srgbClr val="002060"/>
                </a:solidFill>
              </a:rPr>
              <a:t>In Italia 7 sanatorie in 25 anni, l’ultima nel 2012, più altre minori o nascoste</a:t>
            </a:r>
          </a:p>
          <a:p>
            <a:r>
              <a:rPr lang="it-IT" dirty="0">
                <a:solidFill>
                  <a:srgbClr val="002060"/>
                </a:solidFill>
              </a:rPr>
              <a:t>Le sanatorie concepite come concessioni nei confronti dei datori di lavoro </a:t>
            </a:r>
            <a:r>
              <a:rPr lang="it-IT" dirty="0" smtClean="0">
                <a:solidFill>
                  <a:srgbClr val="002060"/>
                </a:solidFill>
              </a:rPr>
              <a:t>italiani</a:t>
            </a:r>
          </a:p>
          <a:p>
            <a:r>
              <a:rPr lang="it-IT" dirty="0" smtClean="0">
                <a:solidFill>
                  <a:srgbClr val="002060"/>
                </a:solidFill>
              </a:rPr>
              <a:t>La maggior parte degli immigrati adulti sono stati irregolari per un periodo e poi «sanati»</a:t>
            </a:r>
          </a:p>
          <a:p>
            <a:r>
              <a:rPr lang="it-IT" dirty="0" smtClean="0">
                <a:solidFill>
                  <a:srgbClr val="002060"/>
                </a:solidFill>
              </a:rPr>
              <a:t>Ne hanno fatte governi di ogni colore, ma in modo particolare di centro-destra: Bossi-Fini nel 2002-2003 (oltre 600.000 sanati), Maroni nel 2009 (circa 300.000)</a:t>
            </a:r>
          </a:p>
        </p:txBody>
      </p:sp>
    </p:spTree>
    <p:extLst>
      <p:ext uri="{BB962C8B-B14F-4D97-AF65-F5344CB8AC3E}">
        <p14:creationId xmlns:p14="http://schemas.microsoft.com/office/powerpoint/2010/main" val="400021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8686800" cy="1417638"/>
          </a:xfrm>
        </p:spPr>
        <p:txBody>
          <a:bodyPr/>
          <a:lstStyle/>
          <a:p>
            <a:r>
              <a:rPr lang="it-IT" dirty="0" smtClean="0">
                <a:solidFill>
                  <a:srgbClr val="00B0F0"/>
                </a:solidFill>
              </a:rPr>
              <a:t>I canali dell’immigrazione non autorizzata</a:t>
            </a:r>
            <a:endParaRPr lang="it-IT" dirty="0">
              <a:solidFill>
                <a:srgbClr val="00B0F0"/>
              </a:solidFill>
            </a:endParaRPr>
          </a:p>
        </p:txBody>
      </p:sp>
      <p:sp>
        <p:nvSpPr>
          <p:cNvPr id="3" name="Segnaposto contenuto 2"/>
          <p:cNvSpPr>
            <a:spLocks noGrp="1"/>
          </p:cNvSpPr>
          <p:nvPr>
            <p:ph idx="1"/>
          </p:nvPr>
        </p:nvSpPr>
        <p:spPr/>
        <p:txBody>
          <a:bodyPr/>
          <a:lstStyle/>
          <a:p>
            <a:r>
              <a:rPr lang="it-IT" dirty="0" smtClean="0">
                <a:solidFill>
                  <a:srgbClr val="002060"/>
                </a:solidFill>
              </a:rPr>
              <a:t>Gli sbarchi sono la forma più visibile e drammatica d’ingresso, ma in realtà anche quella più monitorata</a:t>
            </a:r>
          </a:p>
          <a:p>
            <a:r>
              <a:rPr lang="it-IT" dirty="0" smtClean="0">
                <a:solidFill>
                  <a:srgbClr val="002060"/>
                </a:solidFill>
              </a:rPr>
              <a:t>In Europa gli ingressi irregolari avvengono principalmente mediante il canale degli ingressi turistici </a:t>
            </a:r>
          </a:p>
          <a:p>
            <a:r>
              <a:rPr lang="it-IT" dirty="0" smtClean="0">
                <a:solidFill>
                  <a:srgbClr val="002060"/>
                </a:solidFill>
              </a:rPr>
              <a:t>La maggior parte dei soggiornanti irregolari entrano in modo regolare, poi si fermano</a:t>
            </a:r>
            <a:endParaRPr lang="it-IT" dirty="0">
              <a:solidFill>
                <a:srgbClr val="002060"/>
              </a:solidFill>
            </a:endParaRPr>
          </a:p>
        </p:txBody>
      </p:sp>
    </p:spTree>
    <p:extLst>
      <p:ext uri="{BB962C8B-B14F-4D97-AF65-F5344CB8AC3E}">
        <p14:creationId xmlns:p14="http://schemas.microsoft.com/office/powerpoint/2010/main" val="7395353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Le politiche dei visti</a:t>
            </a:r>
            <a:endParaRPr lang="it-IT" dirty="0">
              <a:solidFill>
                <a:srgbClr val="00B0F0"/>
              </a:solidFill>
            </a:endParaRPr>
          </a:p>
        </p:txBody>
      </p:sp>
      <p:sp>
        <p:nvSpPr>
          <p:cNvPr id="3" name="Segnaposto contenuto 2"/>
          <p:cNvSpPr>
            <a:spLocks noGrp="1"/>
          </p:cNvSpPr>
          <p:nvPr>
            <p:ph idx="1"/>
          </p:nvPr>
        </p:nvSpPr>
        <p:spPr>
          <a:xfrm>
            <a:off x="457200" y="1196752"/>
            <a:ext cx="8229600" cy="4929411"/>
          </a:xfrm>
        </p:spPr>
        <p:txBody>
          <a:bodyPr/>
          <a:lstStyle/>
          <a:p>
            <a:r>
              <a:rPr lang="it-IT" dirty="0" smtClean="0">
                <a:solidFill>
                  <a:srgbClr val="002060"/>
                </a:solidFill>
              </a:rPr>
              <a:t>Nel 2010 il governo in carica, autore di vari pacchetti sicurezza, ha tolto l’obbligo del visto all’Albania e a tutti gli altri paesi dell’area balcanica</a:t>
            </a:r>
          </a:p>
          <a:p>
            <a:r>
              <a:rPr lang="it-IT" dirty="0" smtClean="0">
                <a:solidFill>
                  <a:srgbClr val="002060"/>
                </a:solidFill>
              </a:rPr>
              <a:t>Idem per il Brasile</a:t>
            </a:r>
          </a:p>
          <a:p>
            <a:r>
              <a:rPr lang="it-IT" dirty="0" smtClean="0">
                <a:solidFill>
                  <a:srgbClr val="002060"/>
                </a:solidFill>
              </a:rPr>
              <a:t>Nel 2017, mentre chiudeva gli accessi dal mare, il governo ha tolto l’obbligo del visto a Ucraina e Moldova</a:t>
            </a:r>
          </a:p>
          <a:p>
            <a:r>
              <a:rPr lang="it-IT" dirty="0" smtClean="0">
                <a:solidFill>
                  <a:srgbClr val="002060"/>
                </a:solidFill>
              </a:rPr>
              <a:t>Politiche UE e interessi nazionali</a:t>
            </a:r>
            <a:endParaRPr lang="it-IT" dirty="0">
              <a:solidFill>
                <a:srgbClr val="002060"/>
              </a:solidFill>
            </a:endParaRPr>
          </a:p>
        </p:txBody>
      </p:sp>
    </p:spTree>
    <p:extLst>
      <p:ext uri="{BB962C8B-B14F-4D97-AF65-F5344CB8AC3E}">
        <p14:creationId xmlns:p14="http://schemas.microsoft.com/office/powerpoint/2010/main" val="33535411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457200" y="1"/>
            <a:ext cx="8229600" cy="1340767"/>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4500" dirty="0">
                <a:solidFill>
                  <a:srgbClr val="00B0F0"/>
                </a:solidFill>
                <a:latin typeface="Constantia" pitchFamily="18" charset="0"/>
              </a:rPr>
              <a:t>Le migrazioni sono una conseguenza della povertà?</a:t>
            </a:r>
          </a:p>
        </p:txBody>
      </p:sp>
      <p:sp>
        <p:nvSpPr>
          <p:cNvPr id="8195" name="Text Box 2"/>
          <p:cNvSpPr txBox="1">
            <a:spLocks noChangeArrowheads="1"/>
          </p:cNvSpPr>
          <p:nvPr/>
        </p:nvSpPr>
        <p:spPr bwMode="auto">
          <a:xfrm>
            <a:off x="0" y="1268761"/>
            <a:ext cx="9144000" cy="4944212"/>
          </a:xfrm>
          <a:prstGeom prst="rect">
            <a:avLst/>
          </a:prstGeom>
          <a:noFill/>
          <a:ln w="9525">
            <a:noFill/>
            <a:round/>
            <a:headEnd/>
            <a:tailEnd/>
          </a:ln>
        </p:spPr>
        <p:txBody>
          <a:bodyPr/>
          <a:lstStyle/>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smtClean="0">
                <a:solidFill>
                  <a:srgbClr val="002060"/>
                </a:solidFill>
                <a:latin typeface="Constantia" pitchFamily="18" charset="0"/>
              </a:rPr>
              <a:t>Le migrazioni hanno a che fare con le disuguaglianze di opportunità, </a:t>
            </a:r>
            <a:r>
              <a:rPr lang="it-IT" sz="2400" b="1" dirty="0" smtClean="0">
                <a:solidFill>
                  <a:srgbClr val="002060"/>
                </a:solidFill>
                <a:latin typeface="Constantia" pitchFamily="18" charset="0"/>
              </a:rPr>
              <a:t>ma</a:t>
            </a:r>
            <a:r>
              <a:rPr lang="it-IT" sz="2400" dirty="0" smtClean="0">
                <a:solidFill>
                  <a:srgbClr val="002060"/>
                </a:solidFill>
                <a:latin typeface="Constantia" pitchFamily="18" charset="0"/>
              </a:rPr>
              <a:t>:</a:t>
            </a: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smtClean="0">
                <a:solidFill>
                  <a:srgbClr val="002060"/>
                </a:solidFill>
                <a:latin typeface="Constantia" pitchFamily="18" charset="0"/>
              </a:rPr>
              <a:t>Circa 258 </a:t>
            </a:r>
            <a:r>
              <a:rPr lang="it-IT" sz="2400" dirty="0" err="1">
                <a:solidFill>
                  <a:srgbClr val="002060"/>
                </a:solidFill>
                <a:latin typeface="Constantia" pitchFamily="18" charset="0"/>
              </a:rPr>
              <a:t>mlni</a:t>
            </a:r>
            <a:r>
              <a:rPr lang="it-IT" sz="2400" dirty="0">
                <a:solidFill>
                  <a:srgbClr val="002060"/>
                </a:solidFill>
                <a:latin typeface="Constantia" pitchFamily="18" charset="0"/>
              </a:rPr>
              <a:t> di </a:t>
            </a:r>
            <a:r>
              <a:rPr lang="it-IT" sz="2400" dirty="0" smtClean="0">
                <a:solidFill>
                  <a:srgbClr val="002060"/>
                </a:solidFill>
                <a:latin typeface="Constantia" pitchFamily="18" charset="0"/>
              </a:rPr>
              <a:t>migranti internazionali, </a:t>
            </a:r>
            <a:r>
              <a:rPr lang="it-IT" sz="2400" dirty="0">
                <a:solidFill>
                  <a:srgbClr val="002060"/>
                </a:solidFill>
                <a:latin typeface="Constantia" pitchFamily="18" charset="0"/>
              </a:rPr>
              <a:t>pari al </a:t>
            </a:r>
            <a:r>
              <a:rPr lang="it-IT" sz="2400" dirty="0" smtClean="0">
                <a:solidFill>
                  <a:srgbClr val="002060"/>
                </a:solidFill>
                <a:latin typeface="Constantia" pitchFamily="18" charset="0"/>
              </a:rPr>
              <a:t>3,4%   </a:t>
            </a:r>
            <a:r>
              <a:rPr lang="it-IT" sz="2400" dirty="0">
                <a:solidFill>
                  <a:srgbClr val="002060"/>
                </a:solidFill>
                <a:latin typeface="Constantia" pitchFamily="18" charset="0"/>
              </a:rPr>
              <a:t>della popolazione </a:t>
            </a:r>
            <a:r>
              <a:rPr lang="it-IT" sz="2400" dirty="0" smtClean="0">
                <a:solidFill>
                  <a:srgbClr val="002060"/>
                </a:solidFill>
                <a:latin typeface="Constantia" pitchFamily="18" charset="0"/>
              </a:rPr>
              <a:t>mondiale (nel 2000 erano 175 </a:t>
            </a:r>
            <a:r>
              <a:rPr lang="it-IT" sz="2400" dirty="0" err="1" smtClean="0">
                <a:solidFill>
                  <a:srgbClr val="002060"/>
                </a:solidFill>
                <a:latin typeface="Constantia" pitchFamily="18" charset="0"/>
              </a:rPr>
              <a:t>mlni</a:t>
            </a:r>
            <a:r>
              <a:rPr lang="it-IT" sz="2400" dirty="0" smtClean="0">
                <a:solidFill>
                  <a:srgbClr val="002060"/>
                </a:solidFill>
                <a:latin typeface="Constantia" pitchFamily="18" charset="0"/>
              </a:rPr>
              <a:t>, ma la % è costante):</a:t>
            </a:r>
            <a:r>
              <a:rPr lang="it-IT" dirty="0">
                <a:solidFill>
                  <a:srgbClr val="002060"/>
                </a:solidFill>
                <a:latin typeface="Constantia" pitchFamily="18" charset="0"/>
              </a:rPr>
              <a:t> i</a:t>
            </a:r>
            <a:r>
              <a:rPr lang="it-IT" sz="2400" dirty="0" smtClean="0">
                <a:solidFill>
                  <a:srgbClr val="002060"/>
                </a:solidFill>
                <a:latin typeface="Constantia" pitchFamily="18" charset="0"/>
              </a:rPr>
              <a:t> </a:t>
            </a:r>
            <a:r>
              <a:rPr lang="it-IT" sz="2400" dirty="0">
                <a:solidFill>
                  <a:srgbClr val="002060"/>
                </a:solidFill>
                <a:latin typeface="Constantia" pitchFamily="18" charset="0"/>
              </a:rPr>
              <a:t>poveri sono molti di più</a:t>
            </a: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a:solidFill>
                  <a:srgbClr val="FF33CC"/>
                </a:solidFill>
                <a:latin typeface="Constantia" pitchFamily="18" charset="0"/>
              </a:rPr>
              <a:t>I migranti non provengono dai paesi più poveri del pianeta</a:t>
            </a:r>
            <a:r>
              <a:rPr lang="it-IT" sz="2400" dirty="0">
                <a:solidFill>
                  <a:srgbClr val="000000"/>
                </a:solidFill>
                <a:latin typeface="Constantia" pitchFamily="18" charset="0"/>
              </a:rPr>
              <a:t>, </a:t>
            </a:r>
            <a:r>
              <a:rPr lang="it-IT" sz="2400" dirty="0">
                <a:solidFill>
                  <a:srgbClr val="002060"/>
                </a:solidFill>
                <a:latin typeface="Constantia" pitchFamily="18" charset="0"/>
              </a:rPr>
              <a:t>se non in minima parte. </a:t>
            </a:r>
            <a:r>
              <a:rPr lang="it-IT" sz="2400" dirty="0" smtClean="0">
                <a:solidFill>
                  <a:srgbClr val="002060"/>
                </a:solidFill>
                <a:latin typeface="Constantia" pitchFamily="18" charset="0"/>
              </a:rPr>
              <a:t>In Italia i </a:t>
            </a:r>
            <a:r>
              <a:rPr lang="it-IT" sz="2400" dirty="0">
                <a:solidFill>
                  <a:srgbClr val="002060"/>
                </a:solidFill>
                <a:latin typeface="Constantia" pitchFamily="18" charset="0"/>
              </a:rPr>
              <a:t>primi paesi sono: Romania, Albania, Marocco, Cina, </a:t>
            </a:r>
            <a:r>
              <a:rPr lang="it-IT" sz="2400" dirty="0" smtClean="0">
                <a:solidFill>
                  <a:srgbClr val="002060"/>
                </a:solidFill>
                <a:latin typeface="Constantia" pitchFamily="18" charset="0"/>
              </a:rPr>
              <a:t>Ucraina, Filippine</a:t>
            </a:r>
            <a:endParaRPr lang="it-IT" sz="2400" dirty="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a:solidFill>
                  <a:srgbClr val="002060"/>
                </a:solidFill>
                <a:latin typeface="Constantia" pitchFamily="18" charset="0"/>
              </a:rPr>
              <a:t>Non sono i più </a:t>
            </a:r>
            <a:r>
              <a:rPr lang="it-IT" sz="2400" dirty="0" smtClean="0">
                <a:solidFill>
                  <a:srgbClr val="002060"/>
                </a:solidFill>
                <a:latin typeface="Constantia" pitchFamily="18" charset="0"/>
              </a:rPr>
              <a:t>poveri dei loro paesi: </a:t>
            </a:r>
            <a:r>
              <a:rPr lang="it-IT" sz="2400" b="1" dirty="0" smtClean="0">
                <a:solidFill>
                  <a:srgbClr val="002060"/>
                </a:solidFill>
                <a:latin typeface="Constantia" pitchFamily="18" charset="0"/>
              </a:rPr>
              <a:t>occorrono risorse</a:t>
            </a: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dirty="0" smtClean="0">
                <a:solidFill>
                  <a:srgbClr val="002060"/>
                </a:solidFill>
                <a:latin typeface="Constantia" pitchFamily="18" charset="0"/>
              </a:rPr>
              <a:t>Chi arriva da più lontano è più selezionato di chi arriva da vicino</a:t>
            </a:r>
            <a:endParaRPr lang="it-IT" sz="2400" dirty="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a:solidFill>
                  <a:srgbClr val="002060"/>
                </a:solidFill>
                <a:latin typeface="Constantia" pitchFamily="18" charset="0"/>
              </a:rPr>
              <a:t>In molti casi, l’emigrazione è una strategia estrema di difesa di uno stile di vita da classe media</a:t>
            </a:r>
          </a:p>
        </p:txBody>
      </p:sp>
    </p:spTree>
    <p:extLst>
      <p:ext uri="{BB962C8B-B14F-4D97-AF65-F5344CB8AC3E}">
        <p14:creationId xmlns:p14="http://schemas.microsoft.com/office/powerpoint/2010/main" val="250083990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35496" y="1"/>
            <a:ext cx="9073008" cy="764703"/>
          </a:xfrm>
          <a:prstGeom prst="rect">
            <a:avLst/>
          </a:prstGeom>
          <a:noFill/>
          <a:ln w="9525">
            <a:noFill/>
            <a:round/>
            <a:headEnd/>
            <a:tailEnd/>
          </a:ln>
        </p:spPr>
        <p:txBody>
          <a:bodyPr lIns="0" rIns="0" bIns="0" anchor="b"/>
          <a:lstStyle/>
          <a:p>
            <a:r>
              <a:rPr lang="it-IT" sz="3600" dirty="0">
                <a:solidFill>
                  <a:srgbClr val="00B0F0"/>
                </a:solidFill>
                <a:effectLst>
                  <a:outerShdw blurRad="38100" dist="38100" dir="2700000" algn="tl">
                    <a:srgbClr val="000000">
                      <a:alpha val="43137"/>
                    </a:srgbClr>
                  </a:outerShdw>
                </a:effectLst>
                <a:latin typeface="+mj-lt"/>
              </a:rPr>
              <a:t>L’aiuto allo sviluppo scoraggia le migrazioni?</a:t>
            </a:r>
          </a:p>
        </p:txBody>
      </p:sp>
      <p:sp>
        <p:nvSpPr>
          <p:cNvPr id="8195" name="Text Box 2"/>
          <p:cNvSpPr txBox="1">
            <a:spLocks noChangeArrowheads="1"/>
          </p:cNvSpPr>
          <p:nvPr/>
        </p:nvSpPr>
        <p:spPr bwMode="auto">
          <a:xfrm>
            <a:off x="0" y="908720"/>
            <a:ext cx="9144000" cy="5304253"/>
          </a:xfrm>
          <a:prstGeom prst="rect">
            <a:avLst/>
          </a:prstGeom>
          <a:noFill/>
          <a:ln w="9525">
            <a:noFill/>
            <a:round/>
            <a:headEnd/>
            <a:tailEnd/>
          </a:ln>
        </p:spPr>
        <p:txBody>
          <a:bodyPr/>
          <a:lstStyle/>
          <a:p>
            <a:pPr marL="457200" indent="-457200">
              <a:buFont typeface="Arial" panose="020B0604020202020204" pitchFamily="34" charset="0"/>
              <a:buChar char="•"/>
            </a:pPr>
            <a:r>
              <a:rPr lang="it-IT" sz="2800" dirty="0" smtClean="0">
                <a:solidFill>
                  <a:srgbClr val="002060"/>
                </a:solidFill>
                <a:latin typeface="+mn-lt"/>
              </a:rPr>
              <a:t>Alla luce di quanto prima notato, dovremmo aiutare i paesi intermedi, le classi medie, le persone istruite….</a:t>
            </a:r>
          </a:p>
          <a:p>
            <a:pPr marL="457200" indent="-457200">
              <a:buFont typeface="Arial" panose="020B0604020202020204" pitchFamily="34" charset="0"/>
              <a:buChar char="•"/>
            </a:pPr>
            <a:r>
              <a:rPr lang="it-IT" sz="2800" dirty="0" smtClean="0">
                <a:solidFill>
                  <a:srgbClr val="002060"/>
                </a:solidFill>
                <a:latin typeface="+mn-lt"/>
              </a:rPr>
              <a:t>Il discorso dell’aiuto come alternativa all’emigrazione trascura i nostri fabbisogni di manodopera</a:t>
            </a:r>
          </a:p>
          <a:p>
            <a:pPr marL="457200" indent="-457200">
              <a:buFont typeface="Arial" panose="020B0604020202020204" pitchFamily="34" charset="0"/>
              <a:buChar char="•"/>
            </a:pPr>
            <a:r>
              <a:rPr lang="it-IT" sz="2800" dirty="0" smtClean="0">
                <a:solidFill>
                  <a:srgbClr val="002060"/>
                </a:solidFill>
                <a:latin typeface="+mn-lt"/>
              </a:rPr>
              <a:t>Inoltre: in un primo tempo, lo sviluppo suscita nuove partenze, ci sono più risorse per partire</a:t>
            </a:r>
          </a:p>
          <a:p>
            <a:pPr marL="457200" indent="-457200">
              <a:buFont typeface="Arial" panose="020B0604020202020204" pitchFamily="34" charset="0"/>
              <a:buChar char="•"/>
            </a:pPr>
            <a:r>
              <a:rPr lang="it-IT" sz="2800" dirty="0" smtClean="0">
                <a:solidFill>
                  <a:srgbClr val="002060"/>
                </a:solidFill>
                <a:latin typeface="+mn-lt"/>
              </a:rPr>
              <a:t>C’è la concorrenza delle </a:t>
            </a:r>
            <a:r>
              <a:rPr lang="it-IT" sz="2800" dirty="0" smtClean="0">
                <a:solidFill>
                  <a:srgbClr val="FF3399"/>
                </a:solidFill>
                <a:latin typeface="+mn-lt"/>
              </a:rPr>
              <a:t>rimesse</a:t>
            </a:r>
            <a:r>
              <a:rPr lang="it-IT" sz="2800" dirty="0" smtClean="0">
                <a:latin typeface="+mn-lt"/>
              </a:rPr>
              <a:t>: </a:t>
            </a:r>
            <a:r>
              <a:rPr lang="it-IT" sz="2800" b="1" dirty="0" smtClean="0">
                <a:solidFill>
                  <a:srgbClr val="002060"/>
                </a:solidFill>
                <a:latin typeface="+mn-lt"/>
              </a:rPr>
              <a:t>586 MDI di dollari nel 2015, 616 nel 2016</a:t>
            </a:r>
            <a:r>
              <a:rPr lang="it-IT" sz="2800" dirty="0" smtClean="0">
                <a:solidFill>
                  <a:srgbClr val="002060"/>
                </a:solidFill>
                <a:latin typeface="+mn-lt"/>
              </a:rPr>
              <a:t> (stime World </a:t>
            </a:r>
            <a:r>
              <a:rPr lang="it-IT" sz="2800" dirty="0" err="1" smtClean="0">
                <a:solidFill>
                  <a:srgbClr val="002060"/>
                </a:solidFill>
                <a:latin typeface="+mn-lt"/>
              </a:rPr>
              <a:t>Bank</a:t>
            </a:r>
            <a:r>
              <a:rPr lang="it-IT" sz="2800" dirty="0" smtClean="0">
                <a:solidFill>
                  <a:srgbClr val="002060"/>
                </a:solidFill>
                <a:latin typeface="+mn-lt"/>
              </a:rPr>
              <a:t>). In diversi paesi le rimesse sono la prima voce del PIL </a:t>
            </a:r>
          </a:p>
          <a:p>
            <a:pPr marL="457200" indent="-457200">
              <a:buFont typeface="Arial" panose="020B0604020202020204" pitchFamily="34" charset="0"/>
              <a:buChar char="•"/>
            </a:pPr>
            <a:r>
              <a:rPr lang="it-IT" sz="2800" dirty="0" smtClean="0">
                <a:solidFill>
                  <a:srgbClr val="FF3399"/>
                </a:solidFill>
                <a:latin typeface="+mn-lt"/>
              </a:rPr>
              <a:t>Lo sviluppo è importante, la cooperazione internazionale preziosa, ma subordinare questi fini al controllo delle migrazioni provoca dei cortocircuiti</a:t>
            </a:r>
          </a:p>
          <a:p>
            <a:pPr marL="136525">
              <a:spcBef>
                <a:spcPts val="600"/>
              </a:spcBef>
              <a:buClr>
                <a:srgbClr val="0BD0D9"/>
              </a:buClr>
              <a:buSzPct val="95000"/>
              <a:tabLst>
                <a:tab pos="1049338" algn="l"/>
                <a:tab pos="1963738" algn="l"/>
                <a:tab pos="2878138" algn="l"/>
                <a:tab pos="3792538" algn="l"/>
                <a:tab pos="4706938" algn="l"/>
                <a:tab pos="5621338" algn="l"/>
                <a:tab pos="6535738" algn="l"/>
                <a:tab pos="7450138" algn="l"/>
                <a:tab pos="8364538" algn="l"/>
                <a:tab pos="9278938" algn="l"/>
                <a:tab pos="10193338" algn="l"/>
              </a:tabLst>
            </a:pPr>
            <a:endParaRPr lang="it-IT" sz="2400" dirty="0">
              <a:solidFill>
                <a:srgbClr val="000000"/>
              </a:solidFill>
              <a:latin typeface="Constantia" pitchFamily="18" charset="0"/>
            </a:endParaRPr>
          </a:p>
        </p:txBody>
      </p:sp>
    </p:spTree>
    <p:extLst>
      <p:ext uri="{BB962C8B-B14F-4D97-AF65-F5344CB8AC3E}">
        <p14:creationId xmlns:p14="http://schemas.microsoft.com/office/powerpoint/2010/main" val="8850487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504" y="0"/>
            <a:ext cx="9036496" cy="1417638"/>
          </a:xfrm>
        </p:spPr>
        <p:txBody>
          <a:bodyPr/>
          <a:lstStyle/>
          <a:p>
            <a:r>
              <a:rPr lang="it-IT" dirty="0" smtClean="0">
                <a:solidFill>
                  <a:srgbClr val="00B0F0"/>
                </a:solidFill>
              </a:rPr>
              <a:t>Perché allora vediamo tanti immigrati poveri?</a:t>
            </a:r>
            <a:endParaRPr lang="it-IT" dirty="0">
              <a:solidFill>
                <a:srgbClr val="00B0F0"/>
              </a:solidFill>
            </a:endParaRPr>
          </a:p>
        </p:txBody>
      </p:sp>
      <p:sp>
        <p:nvSpPr>
          <p:cNvPr id="3" name="Segnaposto contenuto 2"/>
          <p:cNvSpPr>
            <a:spLocks noGrp="1"/>
          </p:cNvSpPr>
          <p:nvPr>
            <p:ph idx="1"/>
          </p:nvPr>
        </p:nvSpPr>
        <p:spPr>
          <a:xfrm>
            <a:off x="0" y="1600200"/>
            <a:ext cx="9144000" cy="4525963"/>
          </a:xfrm>
        </p:spPr>
        <p:txBody>
          <a:bodyPr/>
          <a:lstStyle/>
          <a:p>
            <a:pPr marL="0" indent="0">
              <a:buNone/>
            </a:pPr>
            <a:r>
              <a:rPr lang="it-IT" dirty="0" smtClean="0">
                <a:solidFill>
                  <a:srgbClr val="002060"/>
                </a:solidFill>
              </a:rPr>
              <a:t>Le ragioni sono varie:</a:t>
            </a:r>
          </a:p>
          <a:p>
            <a:r>
              <a:rPr lang="it-IT" dirty="0" smtClean="0">
                <a:solidFill>
                  <a:srgbClr val="002060"/>
                </a:solidFill>
              </a:rPr>
              <a:t>La povertà è più visibile e urtante dell’integrazione</a:t>
            </a:r>
          </a:p>
          <a:p>
            <a:r>
              <a:rPr lang="it-IT" dirty="0" smtClean="0">
                <a:solidFill>
                  <a:srgbClr val="002060"/>
                </a:solidFill>
              </a:rPr>
              <a:t>I migranti non hanno il sostegno delle pensioni dei genitori e nonni</a:t>
            </a:r>
          </a:p>
          <a:p>
            <a:r>
              <a:rPr lang="it-IT" dirty="0" smtClean="0">
                <a:solidFill>
                  <a:srgbClr val="002060"/>
                </a:solidFill>
              </a:rPr>
              <a:t>I migranti accumulano pochi risparmi, perché li inviano in patria (le rimesse)</a:t>
            </a:r>
          </a:p>
          <a:p>
            <a:r>
              <a:rPr lang="it-IT" dirty="0" smtClean="0">
                <a:solidFill>
                  <a:srgbClr val="002060"/>
                </a:solidFill>
              </a:rPr>
              <a:t>I migranti subiscono discriminazioni</a:t>
            </a:r>
            <a:endParaRPr lang="it-IT" dirty="0">
              <a:solidFill>
                <a:srgbClr val="002060"/>
              </a:solidFill>
            </a:endParaRPr>
          </a:p>
        </p:txBody>
      </p:sp>
    </p:spTree>
    <p:extLst>
      <p:ext uri="{BB962C8B-B14F-4D97-AF65-F5344CB8AC3E}">
        <p14:creationId xmlns:p14="http://schemas.microsoft.com/office/powerpoint/2010/main" val="9551082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457200" y="66675"/>
            <a:ext cx="8229600" cy="1417638"/>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4500" dirty="0">
                <a:solidFill>
                  <a:srgbClr val="00B0F0"/>
                </a:solidFill>
                <a:latin typeface="Constantia" pitchFamily="18" charset="0"/>
              </a:rPr>
              <a:t>I </a:t>
            </a:r>
            <a:r>
              <a:rPr lang="it-IT" sz="4500" dirty="0" smtClean="0">
                <a:solidFill>
                  <a:srgbClr val="00B0F0"/>
                </a:solidFill>
                <a:latin typeface="Constantia" pitchFamily="18" charset="0"/>
              </a:rPr>
              <a:t>migranti non autorizzati arrivano via mare?</a:t>
            </a:r>
            <a:endParaRPr lang="it-IT" sz="4500" dirty="0">
              <a:solidFill>
                <a:srgbClr val="00B0F0"/>
              </a:solidFill>
              <a:latin typeface="Constantia" pitchFamily="18" charset="0"/>
            </a:endParaRPr>
          </a:p>
        </p:txBody>
      </p:sp>
      <p:sp>
        <p:nvSpPr>
          <p:cNvPr id="9219" name="Text Box 2"/>
          <p:cNvSpPr txBox="1">
            <a:spLocks noChangeArrowheads="1"/>
          </p:cNvSpPr>
          <p:nvPr/>
        </p:nvSpPr>
        <p:spPr bwMode="auto">
          <a:xfrm>
            <a:off x="107504" y="1412776"/>
            <a:ext cx="8733656" cy="5091112"/>
          </a:xfrm>
          <a:prstGeom prst="rect">
            <a:avLst/>
          </a:prstGeom>
          <a:noFill/>
          <a:ln w="9525">
            <a:noFill/>
            <a:round/>
            <a:headEnd/>
            <a:tailEnd/>
          </a:ln>
        </p:spPr>
        <p:txBody>
          <a:bodyPr/>
          <a:lstStyle/>
          <a:p>
            <a:pPr marL="409575" indent="-273050">
              <a:spcBef>
                <a:spcPts val="65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dirty="0">
                <a:solidFill>
                  <a:srgbClr val="002060"/>
                </a:solidFill>
                <a:latin typeface="Constantia" pitchFamily="18" charset="0"/>
              </a:rPr>
              <a:t>I migranti, e anche gli irregolari (stimati </a:t>
            </a:r>
            <a:r>
              <a:rPr lang="it-IT" dirty="0" smtClean="0">
                <a:solidFill>
                  <a:srgbClr val="002060"/>
                </a:solidFill>
                <a:latin typeface="Constantia" pitchFamily="18" charset="0"/>
              </a:rPr>
              <a:t>attualmente in circa 600.000 unità), </a:t>
            </a:r>
            <a:r>
              <a:rPr lang="it-IT" dirty="0">
                <a:solidFill>
                  <a:srgbClr val="002060"/>
                </a:solidFill>
                <a:latin typeface="Constantia" pitchFamily="18" charset="0"/>
              </a:rPr>
              <a:t>sono molti di più degli sbarcati via mare </a:t>
            </a:r>
            <a:r>
              <a:rPr lang="it-IT" dirty="0" smtClean="0">
                <a:solidFill>
                  <a:srgbClr val="002060"/>
                </a:solidFill>
                <a:latin typeface="Constantia" pitchFamily="18" charset="0"/>
              </a:rPr>
              <a:t>(circa 180.000 nel 2016, meno negli anni successivi)</a:t>
            </a:r>
            <a:endParaRPr lang="it-IT" dirty="0">
              <a:solidFill>
                <a:srgbClr val="002060"/>
              </a:solidFill>
              <a:latin typeface="Constantia" pitchFamily="18" charset="0"/>
            </a:endParaRPr>
          </a:p>
          <a:p>
            <a:pPr marL="409575" indent="-273050">
              <a:spcBef>
                <a:spcPts val="65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dirty="0">
                <a:solidFill>
                  <a:srgbClr val="002060"/>
                </a:solidFill>
                <a:latin typeface="Constantia" pitchFamily="18" charset="0"/>
              </a:rPr>
              <a:t>La grande maggioranza degli irregolari </a:t>
            </a:r>
            <a:r>
              <a:rPr lang="it-IT" dirty="0" smtClean="0">
                <a:solidFill>
                  <a:srgbClr val="002060"/>
                </a:solidFill>
                <a:latin typeface="Constantia" pitchFamily="18" charset="0"/>
              </a:rPr>
              <a:t>in Europa sono arrivati </a:t>
            </a:r>
            <a:r>
              <a:rPr lang="it-IT" dirty="0">
                <a:solidFill>
                  <a:srgbClr val="002060"/>
                </a:solidFill>
                <a:latin typeface="Constantia" pitchFamily="18" charset="0"/>
              </a:rPr>
              <a:t>regolarmente, soprattutto con visti </a:t>
            </a:r>
            <a:r>
              <a:rPr lang="it-IT" dirty="0" smtClean="0">
                <a:solidFill>
                  <a:srgbClr val="002060"/>
                </a:solidFill>
                <a:latin typeface="Constantia" pitchFamily="18" charset="0"/>
              </a:rPr>
              <a:t>turistici, se necessari</a:t>
            </a:r>
            <a:endParaRPr lang="it-IT" dirty="0">
              <a:solidFill>
                <a:srgbClr val="002060"/>
              </a:solidFill>
              <a:latin typeface="Constantia" pitchFamily="18" charset="0"/>
            </a:endParaRPr>
          </a:p>
          <a:p>
            <a:pPr marL="409575" indent="-273050">
              <a:spcBef>
                <a:spcPts val="65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dirty="0">
                <a:solidFill>
                  <a:srgbClr val="002060"/>
                </a:solidFill>
                <a:latin typeface="Constantia" pitchFamily="18" charset="0"/>
              </a:rPr>
              <a:t>I migranti a loro volta si spostano perché aspirano a migliorare le proprie condizioni: </a:t>
            </a:r>
            <a:r>
              <a:rPr lang="it-IT" b="1" dirty="0">
                <a:solidFill>
                  <a:srgbClr val="002060"/>
                </a:solidFill>
                <a:latin typeface="Constantia" pitchFamily="18" charset="0"/>
              </a:rPr>
              <a:t>conta più la speranza della </a:t>
            </a:r>
            <a:r>
              <a:rPr lang="it-IT" b="1" dirty="0" smtClean="0">
                <a:solidFill>
                  <a:srgbClr val="002060"/>
                </a:solidFill>
                <a:latin typeface="Constantia" pitchFamily="18" charset="0"/>
              </a:rPr>
              <a:t>disperazione</a:t>
            </a:r>
          </a:p>
          <a:p>
            <a:pPr marL="136525">
              <a:spcBef>
                <a:spcPts val="650"/>
              </a:spcBef>
              <a:buClr>
                <a:srgbClr val="0BD0D9"/>
              </a:buClr>
              <a:buSzPct val="95000"/>
              <a:tabLst>
                <a:tab pos="1049338" algn="l"/>
                <a:tab pos="1963738" algn="l"/>
                <a:tab pos="2878138" algn="l"/>
                <a:tab pos="3792538" algn="l"/>
                <a:tab pos="4706938" algn="l"/>
                <a:tab pos="5621338" algn="l"/>
                <a:tab pos="6535738" algn="l"/>
                <a:tab pos="7450138" algn="l"/>
                <a:tab pos="8364538" algn="l"/>
                <a:tab pos="9278938" algn="l"/>
                <a:tab pos="10193338" algn="l"/>
              </a:tabLst>
            </a:pPr>
            <a:endParaRPr lang="it-IT" b="1" dirty="0" smtClean="0">
              <a:solidFill>
                <a:srgbClr val="000000"/>
              </a:solidFill>
              <a:latin typeface="Constantia" pitchFamily="18" charset="0"/>
            </a:endParaRPr>
          </a:p>
        </p:txBody>
      </p:sp>
    </p:spTree>
    <p:extLst>
      <p:ext uri="{BB962C8B-B14F-4D97-AF65-F5344CB8AC3E}">
        <p14:creationId xmlns:p14="http://schemas.microsoft.com/office/powerpoint/2010/main" val="398374010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lstStyle/>
          <a:p>
            <a:r>
              <a:rPr lang="it-IT" dirty="0" smtClean="0">
                <a:solidFill>
                  <a:srgbClr val="00B0F0"/>
                </a:solidFill>
              </a:rPr>
              <a:t>Ritornano le frontiere?</a:t>
            </a:r>
            <a:endParaRPr lang="it-IT" dirty="0">
              <a:solidFill>
                <a:srgbClr val="00B0F0"/>
              </a:solidFill>
            </a:endParaRPr>
          </a:p>
        </p:txBody>
      </p:sp>
      <p:sp>
        <p:nvSpPr>
          <p:cNvPr id="3" name="Segnaposto contenuto 2"/>
          <p:cNvSpPr>
            <a:spLocks noGrp="1"/>
          </p:cNvSpPr>
          <p:nvPr>
            <p:ph idx="1"/>
          </p:nvPr>
        </p:nvSpPr>
        <p:spPr>
          <a:xfrm>
            <a:off x="0" y="1196752"/>
            <a:ext cx="9144000" cy="4929411"/>
          </a:xfrm>
        </p:spPr>
        <p:txBody>
          <a:bodyPr/>
          <a:lstStyle/>
          <a:p>
            <a:r>
              <a:rPr lang="it-IT" dirty="0" smtClean="0">
                <a:solidFill>
                  <a:srgbClr val="002060"/>
                </a:solidFill>
              </a:rPr>
              <a:t>Mentre l’economia si globalizza, la politica tende a </a:t>
            </a:r>
            <a:r>
              <a:rPr lang="it-IT" dirty="0" err="1" smtClean="0">
                <a:solidFill>
                  <a:srgbClr val="002060"/>
                </a:solidFill>
              </a:rPr>
              <a:t>ri</a:t>
            </a:r>
            <a:r>
              <a:rPr lang="it-IT" dirty="0" smtClean="0">
                <a:solidFill>
                  <a:srgbClr val="002060"/>
                </a:solidFill>
              </a:rPr>
              <a:t>-nazionalizzarsi</a:t>
            </a:r>
          </a:p>
          <a:p>
            <a:r>
              <a:rPr lang="it-IT" dirty="0" smtClean="0">
                <a:solidFill>
                  <a:srgbClr val="002060"/>
                </a:solidFill>
              </a:rPr>
              <a:t>I confini sono uno degli ultimi baluardi di una sovranità nazionale sempre più erosa</a:t>
            </a:r>
          </a:p>
          <a:p>
            <a:r>
              <a:rPr lang="it-IT" dirty="0" smtClean="0">
                <a:solidFill>
                  <a:srgbClr val="002060"/>
                </a:solidFill>
              </a:rPr>
              <a:t>Oltre 40 muri costruiti o in costruzione nel mondo</a:t>
            </a:r>
          </a:p>
          <a:p>
            <a:r>
              <a:rPr lang="it-IT" dirty="0" smtClean="0">
                <a:solidFill>
                  <a:srgbClr val="002060"/>
                </a:solidFill>
              </a:rPr>
              <a:t>Oltre ai confini esterni, i governi tentano di ripristinare i «confini interni» mediante politiche neo-</a:t>
            </a:r>
            <a:r>
              <a:rPr lang="it-IT" dirty="0" err="1" smtClean="0">
                <a:solidFill>
                  <a:srgbClr val="002060"/>
                </a:solidFill>
              </a:rPr>
              <a:t>assimilazionistiche</a:t>
            </a:r>
            <a:endParaRPr lang="it-IT" dirty="0" smtClean="0">
              <a:solidFill>
                <a:srgbClr val="002060"/>
              </a:solidFill>
            </a:endParaRPr>
          </a:p>
        </p:txBody>
      </p:sp>
    </p:spTree>
    <p:extLst>
      <p:ext uri="{BB962C8B-B14F-4D97-AF65-F5344CB8AC3E}">
        <p14:creationId xmlns:p14="http://schemas.microsoft.com/office/powerpoint/2010/main" val="30533191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487341" y="1316607"/>
            <a:ext cx="1811548" cy="646331"/>
          </a:xfrm>
          <a:prstGeom prst="rect">
            <a:avLst/>
          </a:prstGeom>
          <a:noFill/>
        </p:spPr>
        <p:txBody>
          <a:bodyPr wrap="square" rtlCol="0">
            <a:spAutoFit/>
          </a:bodyPr>
          <a:lstStyle/>
          <a:p>
            <a:pPr algn="ctr"/>
            <a:r>
              <a:rPr lang="en-US" sz="1800" dirty="0" err="1"/>
              <a:t>Aumento</a:t>
            </a:r>
            <a:r>
              <a:rPr lang="en-US" sz="1800" dirty="0"/>
              <a:t> </a:t>
            </a:r>
            <a:r>
              <a:rPr lang="en-US" sz="1800" dirty="0" err="1"/>
              <a:t>delle</a:t>
            </a:r>
            <a:r>
              <a:rPr lang="en-US" sz="1800" dirty="0"/>
              <a:t> </a:t>
            </a:r>
            <a:r>
              <a:rPr lang="en-US" sz="1800" dirty="0" err="1"/>
              <a:t>morti</a:t>
            </a:r>
            <a:r>
              <a:rPr lang="en-US" sz="1800" dirty="0"/>
              <a:t> in mare</a:t>
            </a:r>
          </a:p>
        </p:txBody>
      </p:sp>
      <p:sp>
        <p:nvSpPr>
          <p:cNvPr id="7" name="Freccia curva 6"/>
          <p:cNvSpPr/>
          <p:nvPr/>
        </p:nvSpPr>
        <p:spPr>
          <a:xfrm rot="5400000">
            <a:off x="6286381" y="923306"/>
            <a:ext cx="788189" cy="199134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8" name="CasellaDiTesto 7"/>
          <p:cNvSpPr txBox="1"/>
          <p:nvPr/>
        </p:nvSpPr>
        <p:spPr>
          <a:xfrm>
            <a:off x="6220325" y="2752586"/>
            <a:ext cx="2632645" cy="923330"/>
          </a:xfrm>
          <a:prstGeom prst="rect">
            <a:avLst/>
          </a:prstGeom>
          <a:noFill/>
        </p:spPr>
        <p:txBody>
          <a:bodyPr wrap="square" rtlCol="0">
            <a:spAutoFit/>
          </a:bodyPr>
          <a:lstStyle/>
          <a:p>
            <a:pPr algn="ctr"/>
            <a:r>
              <a:rPr lang="en-US" sz="1800" dirty="0" err="1"/>
              <a:t>Aumento</a:t>
            </a:r>
            <a:r>
              <a:rPr lang="en-US" sz="1800" dirty="0"/>
              <a:t> </a:t>
            </a:r>
            <a:r>
              <a:rPr lang="en-US" sz="1800" dirty="0" err="1"/>
              <a:t>della</a:t>
            </a:r>
            <a:r>
              <a:rPr lang="en-US" sz="1800" dirty="0"/>
              <a:t> </a:t>
            </a:r>
            <a:r>
              <a:rPr lang="en-US" sz="1800" dirty="0" err="1"/>
              <a:t>richiesta</a:t>
            </a:r>
            <a:r>
              <a:rPr lang="en-US" sz="1800" dirty="0"/>
              <a:t> </a:t>
            </a:r>
            <a:r>
              <a:rPr lang="en-US" sz="1800" dirty="0" err="1"/>
              <a:t>dI</a:t>
            </a:r>
            <a:r>
              <a:rPr lang="en-US" sz="1800" dirty="0"/>
              <a:t> </a:t>
            </a:r>
            <a:r>
              <a:rPr lang="en-US" sz="1800" dirty="0" err="1"/>
              <a:t>contrasto</a:t>
            </a:r>
            <a:r>
              <a:rPr lang="en-US" sz="1800" dirty="0"/>
              <a:t> del </a:t>
            </a:r>
            <a:r>
              <a:rPr lang="en-US" sz="1800" dirty="0" err="1"/>
              <a:t>traffico</a:t>
            </a:r>
            <a:r>
              <a:rPr lang="en-US" sz="1800" dirty="0"/>
              <a:t> di </a:t>
            </a:r>
            <a:r>
              <a:rPr lang="en-US" sz="1800" dirty="0" err="1"/>
              <a:t>migranti</a:t>
            </a:r>
            <a:endParaRPr lang="en-US" sz="1800" dirty="0"/>
          </a:p>
        </p:txBody>
      </p:sp>
      <p:sp>
        <p:nvSpPr>
          <p:cNvPr id="9" name="Freccia curva 8"/>
          <p:cNvSpPr/>
          <p:nvPr/>
        </p:nvSpPr>
        <p:spPr>
          <a:xfrm rot="10800000">
            <a:off x="5859378" y="3841082"/>
            <a:ext cx="1816771" cy="99195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10" name="CasellaDiTesto 9"/>
          <p:cNvSpPr txBox="1"/>
          <p:nvPr/>
        </p:nvSpPr>
        <p:spPr>
          <a:xfrm>
            <a:off x="3052158" y="4320945"/>
            <a:ext cx="2632645" cy="923330"/>
          </a:xfrm>
          <a:prstGeom prst="rect">
            <a:avLst/>
          </a:prstGeom>
          <a:noFill/>
        </p:spPr>
        <p:txBody>
          <a:bodyPr wrap="square" rtlCol="0">
            <a:spAutoFit/>
          </a:bodyPr>
          <a:lstStyle/>
          <a:p>
            <a:pPr algn="ctr"/>
            <a:r>
              <a:rPr lang="en-US" sz="1800" dirty="0" err="1"/>
              <a:t>Aumento</a:t>
            </a:r>
            <a:r>
              <a:rPr lang="en-US" sz="1800" dirty="0"/>
              <a:t> </a:t>
            </a:r>
            <a:r>
              <a:rPr lang="en-US" sz="1800" dirty="0" err="1"/>
              <a:t>delle</a:t>
            </a:r>
            <a:r>
              <a:rPr lang="en-US" sz="1800" dirty="0"/>
              <a:t> </a:t>
            </a:r>
            <a:r>
              <a:rPr lang="en-US" sz="1800" dirty="0" err="1"/>
              <a:t>misure</a:t>
            </a:r>
            <a:r>
              <a:rPr lang="en-US" sz="1800" dirty="0"/>
              <a:t> </a:t>
            </a:r>
            <a:r>
              <a:rPr lang="en-US" sz="1800" dirty="0" err="1"/>
              <a:t>contro</a:t>
            </a:r>
            <a:r>
              <a:rPr lang="en-US" sz="1800" dirty="0"/>
              <a:t> </a:t>
            </a:r>
            <a:r>
              <a:rPr lang="en-US" sz="1800" dirty="0" err="1"/>
              <a:t>il</a:t>
            </a:r>
            <a:r>
              <a:rPr lang="en-US" sz="1800" dirty="0"/>
              <a:t> </a:t>
            </a:r>
            <a:r>
              <a:rPr lang="en-US" sz="1800" dirty="0" err="1"/>
              <a:t>traffico</a:t>
            </a:r>
            <a:r>
              <a:rPr lang="en-US" sz="1800" dirty="0"/>
              <a:t> di </a:t>
            </a:r>
            <a:r>
              <a:rPr lang="en-US" sz="1800" dirty="0" err="1"/>
              <a:t>migranti</a:t>
            </a:r>
            <a:endParaRPr lang="en-US" sz="1800" dirty="0"/>
          </a:p>
        </p:txBody>
      </p:sp>
      <p:sp>
        <p:nvSpPr>
          <p:cNvPr id="11" name="CasellaDiTesto 10"/>
          <p:cNvSpPr txBox="1"/>
          <p:nvPr/>
        </p:nvSpPr>
        <p:spPr>
          <a:xfrm>
            <a:off x="349475" y="2891085"/>
            <a:ext cx="2632645" cy="923330"/>
          </a:xfrm>
          <a:prstGeom prst="rect">
            <a:avLst/>
          </a:prstGeom>
          <a:noFill/>
        </p:spPr>
        <p:txBody>
          <a:bodyPr wrap="square" rtlCol="0">
            <a:spAutoFit/>
          </a:bodyPr>
          <a:lstStyle/>
          <a:p>
            <a:pPr algn="ctr"/>
            <a:r>
              <a:rPr lang="en-US" sz="1800" dirty="0" err="1"/>
              <a:t>Trasporto</a:t>
            </a:r>
            <a:r>
              <a:rPr lang="en-US" sz="1800" dirty="0"/>
              <a:t> </a:t>
            </a:r>
            <a:r>
              <a:rPr lang="en-US" sz="1800" dirty="0" err="1"/>
              <a:t>dei</a:t>
            </a:r>
            <a:r>
              <a:rPr lang="en-US" sz="1800" dirty="0"/>
              <a:t> </a:t>
            </a:r>
            <a:r>
              <a:rPr lang="en-US" sz="1800" dirty="0" err="1"/>
              <a:t>migranti</a:t>
            </a:r>
            <a:r>
              <a:rPr lang="en-US" sz="1800" dirty="0"/>
              <a:t>  in </a:t>
            </a:r>
            <a:r>
              <a:rPr lang="en-US" sz="1800" dirty="0" err="1"/>
              <a:t>condizioni</a:t>
            </a:r>
            <a:r>
              <a:rPr lang="en-US" sz="1800" dirty="0"/>
              <a:t> </a:t>
            </a:r>
            <a:r>
              <a:rPr lang="en-US" sz="1800" dirty="0" err="1"/>
              <a:t>più</a:t>
            </a:r>
            <a:r>
              <a:rPr lang="en-US" sz="1800" dirty="0"/>
              <a:t> </a:t>
            </a:r>
            <a:r>
              <a:rPr lang="en-US" sz="1800" dirty="0" err="1"/>
              <a:t>pericolose</a:t>
            </a:r>
            <a:endParaRPr lang="en-US" sz="1800" dirty="0"/>
          </a:p>
        </p:txBody>
      </p:sp>
      <p:sp>
        <p:nvSpPr>
          <p:cNvPr id="12" name="Freccia curva 11"/>
          <p:cNvSpPr/>
          <p:nvPr/>
        </p:nvSpPr>
        <p:spPr>
          <a:xfrm rot="16200000">
            <a:off x="1831788" y="3549298"/>
            <a:ext cx="744285" cy="169645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13" name="Freccia curva 12"/>
          <p:cNvSpPr/>
          <p:nvPr/>
        </p:nvSpPr>
        <p:spPr>
          <a:xfrm>
            <a:off x="1235387" y="1481131"/>
            <a:ext cx="1816771" cy="740696"/>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14" name="CasellaDiTesto 13"/>
          <p:cNvSpPr txBox="1"/>
          <p:nvPr/>
        </p:nvSpPr>
        <p:spPr>
          <a:xfrm>
            <a:off x="3308685" y="2752586"/>
            <a:ext cx="2376118" cy="830997"/>
          </a:xfrm>
          <a:prstGeom prst="rect">
            <a:avLst/>
          </a:prstGeom>
          <a:solidFill>
            <a:schemeClr val="accent1">
              <a:lumMod val="60000"/>
              <a:lumOff val="40000"/>
            </a:schemeClr>
          </a:solidFill>
        </p:spPr>
        <p:txBody>
          <a:bodyPr wrap="square" rtlCol="0">
            <a:spAutoFit/>
          </a:bodyPr>
          <a:lstStyle/>
          <a:p>
            <a:pPr algn="ctr"/>
            <a:r>
              <a:rPr lang="en-US" dirty="0"/>
              <a:t>RISPOSTA DELL’EUROPA</a:t>
            </a:r>
          </a:p>
        </p:txBody>
      </p:sp>
      <p:sp>
        <p:nvSpPr>
          <p:cNvPr id="15" name="CasellaDiTesto 14"/>
          <p:cNvSpPr txBox="1"/>
          <p:nvPr/>
        </p:nvSpPr>
        <p:spPr>
          <a:xfrm>
            <a:off x="6429740" y="5244275"/>
            <a:ext cx="2213813" cy="646331"/>
          </a:xfrm>
          <a:prstGeom prst="rect">
            <a:avLst/>
          </a:prstGeom>
          <a:noFill/>
        </p:spPr>
        <p:txBody>
          <a:bodyPr wrap="square" rtlCol="0">
            <a:spAutoFit/>
          </a:bodyPr>
          <a:lstStyle/>
          <a:p>
            <a:r>
              <a:rPr lang="en-US" sz="1800" dirty="0"/>
              <a:t>Fonte/</a:t>
            </a:r>
            <a:r>
              <a:rPr lang="en-US" sz="1800" dirty="0" err="1"/>
              <a:t>Autore</a:t>
            </a:r>
            <a:r>
              <a:rPr lang="en-US" sz="1800" dirty="0"/>
              <a:t>: </a:t>
            </a:r>
            <a:r>
              <a:rPr lang="en-US" sz="1800" dirty="0" smtClean="0"/>
              <a:t>@</a:t>
            </a:r>
            <a:r>
              <a:rPr lang="en-US" sz="1800" dirty="0" err="1" smtClean="0"/>
              <a:t>jorgencarling</a:t>
            </a:r>
            <a:endParaRPr lang="en-US" sz="1800" dirty="0"/>
          </a:p>
        </p:txBody>
      </p:sp>
    </p:spTree>
    <p:extLst>
      <p:ext uri="{BB962C8B-B14F-4D97-AF65-F5344CB8AC3E}">
        <p14:creationId xmlns:p14="http://schemas.microsoft.com/office/powerpoint/2010/main" val="17839971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036496" cy="1417638"/>
          </a:xfrm>
        </p:spPr>
        <p:txBody>
          <a:bodyPr/>
          <a:lstStyle/>
          <a:p>
            <a:r>
              <a:rPr lang="it-IT" dirty="0" smtClean="0">
                <a:solidFill>
                  <a:srgbClr val="00B0F0"/>
                </a:solidFill>
              </a:rPr>
              <a:t>Le crisi ambientali provocano migrazioni forzate?</a:t>
            </a:r>
            <a:endParaRPr lang="it-IT" dirty="0">
              <a:solidFill>
                <a:srgbClr val="00B0F0"/>
              </a:solidFill>
            </a:endParaRPr>
          </a:p>
        </p:txBody>
      </p:sp>
      <p:sp>
        <p:nvSpPr>
          <p:cNvPr id="3" name="Segnaposto contenuto 2"/>
          <p:cNvSpPr>
            <a:spLocks noGrp="1"/>
          </p:cNvSpPr>
          <p:nvPr>
            <p:ph idx="1"/>
          </p:nvPr>
        </p:nvSpPr>
        <p:spPr>
          <a:xfrm>
            <a:off x="0" y="1556792"/>
            <a:ext cx="9144000" cy="4569371"/>
          </a:xfrm>
        </p:spPr>
        <p:txBody>
          <a:bodyPr/>
          <a:lstStyle/>
          <a:p>
            <a:r>
              <a:rPr lang="it-IT" dirty="0" smtClean="0">
                <a:solidFill>
                  <a:srgbClr val="002060"/>
                </a:solidFill>
              </a:rPr>
              <a:t>Le migrazioni sono fenomeni complessi: non hanno una sola causa</a:t>
            </a:r>
          </a:p>
          <a:p>
            <a:r>
              <a:rPr lang="it-IT" dirty="0" smtClean="0">
                <a:solidFill>
                  <a:srgbClr val="002060"/>
                </a:solidFill>
              </a:rPr>
              <a:t>I problemi ambientali intervengono su situazioni già fragili e hanno un impatto socialmente differenziato</a:t>
            </a:r>
          </a:p>
          <a:p>
            <a:r>
              <a:rPr lang="it-IT" dirty="0" smtClean="0">
                <a:solidFill>
                  <a:srgbClr val="002060"/>
                </a:solidFill>
              </a:rPr>
              <a:t>È comunque improbabile che dei contadini impoveriti riescano ad arrivare in Europa</a:t>
            </a:r>
          </a:p>
          <a:p>
            <a:r>
              <a:rPr lang="it-IT" dirty="0" smtClean="0">
                <a:solidFill>
                  <a:srgbClr val="002060"/>
                </a:solidFill>
              </a:rPr>
              <a:t>L’esodo dalle campagne ha come principale destinazione le megalopoli del Terzo Mondo</a:t>
            </a:r>
            <a:endParaRPr lang="it-IT" dirty="0">
              <a:solidFill>
                <a:srgbClr val="002060"/>
              </a:solidFill>
            </a:endParaRPr>
          </a:p>
        </p:txBody>
      </p:sp>
    </p:spTree>
    <p:extLst>
      <p:ext uri="{BB962C8B-B14F-4D97-AF65-F5344CB8AC3E}">
        <p14:creationId xmlns:p14="http://schemas.microsoft.com/office/powerpoint/2010/main" val="3269199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457200" y="116633"/>
            <a:ext cx="8229600" cy="720080"/>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4500" dirty="0">
                <a:solidFill>
                  <a:srgbClr val="00B0F0"/>
                </a:solidFill>
                <a:latin typeface="Constantia" pitchFamily="18" charset="0"/>
              </a:rPr>
              <a:t>Chi sono gli immigrati?</a:t>
            </a:r>
          </a:p>
        </p:txBody>
      </p:sp>
      <p:sp>
        <p:nvSpPr>
          <p:cNvPr id="6147" name="Text Box 2"/>
          <p:cNvSpPr txBox="1">
            <a:spLocks noChangeArrowheads="1"/>
          </p:cNvSpPr>
          <p:nvPr/>
        </p:nvSpPr>
        <p:spPr bwMode="auto">
          <a:xfrm>
            <a:off x="35496" y="836713"/>
            <a:ext cx="9001000" cy="5904655"/>
          </a:xfrm>
          <a:prstGeom prst="rect">
            <a:avLst/>
          </a:prstGeom>
          <a:noFill/>
          <a:ln w="9525">
            <a:noFill/>
            <a:round/>
            <a:headEnd/>
            <a:tailEnd/>
          </a:ln>
        </p:spPr>
        <p:txBody>
          <a:bodyPr/>
          <a:lstStyle/>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dirty="0">
                <a:solidFill>
                  <a:srgbClr val="002060"/>
                </a:solidFill>
                <a:latin typeface="Constantia" pitchFamily="18" charset="0"/>
              </a:rPr>
              <a:t>ONU: L’immigrato  è </a:t>
            </a:r>
            <a:r>
              <a:rPr lang="it-IT" sz="2800" i="1" dirty="0">
                <a:solidFill>
                  <a:srgbClr val="002060"/>
                </a:solidFill>
                <a:latin typeface="Constantia" pitchFamily="18" charset="0"/>
              </a:rPr>
              <a:t>una persona che si è spostata in un paese diverso da quello di residenza abituale e che vive in quel paese da più di un anno </a:t>
            </a:r>
            <a:endParaRPr lang="it-IT" sz="2800" i="1" dirty="0" smtClean="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dirty="0" smtClean="0">
                <a:solidFill>
                  <a:srgbClr val="002060"/>
                </a:solidFill>
                <a:latin typeface="Constantia" pitchFamily="18" charset="0"/>
              </a:rPr>
              <a:t>Tre elementi: 1) spostamento; 2) attraversamento di un confine; 3)  tempo prolungato</a:t>
            </a:r>
            <a:endParaRPr lang="it-IT" sz="2800" dirty="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b="1" dirty="0" smtClean="0">
                <a:solidFill>
                  <a:srgbClr val="002060"/>
                </a:solidFill>
                <a:latin typeface="Constantia" pitchFamily="18" charset="0"/>
              </a:rPr>
              <a:t>Tuttavia</a:t>
            </a:r>
            <a:r>
              <a:rPr lang="it-IT" sz="2800" dirty="0" smtClean="0">
                <a:solidFill>
                  <a:srgbClr val="002060"/>
                </a:solidFill>
                <a:latin typeface="Constantia" pitchFamily="18" charset="0"/>
              </a:rPr>
              <a:t>: Noi </a:t>
            </a:r>
            <a:r>
              <a:rPr lang="it-IT" sz="2800" dirty="0">
                <a:solidFill>
                  <a:srgbClr val="002060"/>
                </a:solidFill>
                <a:latin typeface="Constantia" pitchFamily="18" charset="0"/>
              </a:rPr>
              <a:t>non chiamiamo immigrati gli stranieri provenienti dai paesi ricchi. </a:t>
            </a:r>
            <a:endParaRPr lang="it-IT" sz="2800" dirty="0" smtClean="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dirty="0" smtClean="0">
                <a:solidFill>
                  <a:srgbClr val="002060"/>
                </a:solidFill>
                <a:latin typeface="Constantia" pitchFamily="18" charset="0"/>
              </a:rPr>
              <a:t>E </a:t>
            </a:r>
            <a:r>
              <a:rPr lang="it-IT" sz="2800" dirty="0">
                <a:solidFill>
                  <a:srgbClr val="002060"/>
                </a:solidFill>
                <a:latin typeface="Constantia" pitchFamily="18" charset="0"/>
              </a:rPr>
              <a:t>neppure i benestanti, o le persone famose, </a:t>
            </a:r>
            <a:r>
              <a:rPr lang="it-IT" sz="2800" dirty="0" smtClean="0">
                <a:solidFill>
                  <a:srgbClr val="002060"/>
                </a:solidFill>
                <a:latin typeface="Constantia" pitchFamily="18" charset="0"/>
              </a:rPr>
              <a:t>provenienti da paesi </a:t>
            </a:r>
            <a:r>
              <a:rPr lang="it-IT" sz="2800" dirty="0">
                <a:solidFill>
                  <a:srgbClr val="002060"/>
                </a:solidFill>
                <a:latin typeface="Constantia" pitchFamily="18" charset="0"/>
              </a:rPr>
              <a:t>poveri</a:t>
            </a: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dirty="0">
                <a:solidFill>
                  <a:srgbClr val="002060"/>
                </a:solidFill>
                <a:latin typeface="Constantia" pitchFamily="18" charset="0"/>
              </a:rPr>
              <a:t>Il termine si applica solo agli stranieri residenti classificati come </a:t>
            </a:r>
            <a:r>
              <a:rPr lang="it-IT" sz="2800" dirty="0" smtClean="0">
                <a:solidFill>
                  <a:srgbClr val="002060"/>
                </a:solidFill>
                <a:latin typeface="Constantia" pitchFamily="18" charset="0"/>
              </a:rPr>
              <a:t>poveri</a:t>
            </a:r>
            <a:endParaRPr lang="it-IT" sz="2800" b="1" dirty="0">
              <a:solidFill>
                <a:srgbClr val="002060"/>
              </a:solidFill>
              <a:latin typeface="Constantia" pitchFamily="18" charset="0"/>
            </a:endParaRPr>
          </a:p>
        </p:txBody>
      </p:sp>
    </p:spTree>
    <p:extLst>
      <p:ext uri="{BB962C8B-B14F-4D97-AF65-F5344CB8AC3E}">
        <p14:creationId xmlns:p14="http://schemas.microsoft.com/office/powerpoint/2010/main" val="401670936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lstStyle/>
          <a:p>
            <a:r>
              <a:rPr lang="it-IT" dirty="0" smtClean="0">
                <a:solidFill>
                  <a:srgbClr val="00B0F0"/>
                </a:solidFill>
              </a:rPr>
              <a:t>Le politiche dei rifugiati</a:t>
            </a:r>
            <a:endParaRPr lang="it-IT" dirty="0">
              <a:solidFill>
                <a:srgbClr val="00B0F0"/>
              </a:solidFill>
            </a:endParaRPr>
          </a:p>
        </p:txBody>
      </p:sp>
      <p:sp>
        <p:nvSpPr>
          <p:cNvPr id="3" name="Segnaposto contenuto 2"/>
          <p:cNvSpPr>
            <a:spLocks noGrp="1"/>
          </p:cNvSpPr>
          <p:nvPr>
            <p:ph idx="1"/>
          </p:nvPr>
        </p:nvSpPr>
        <p:spPr>
          <a:xfrm>
            <a:off x="457200" y="1124744"/>
            <a:ext cx="8229600" cy="5001419"/>
          </a:xfrm>
        </p:spPr>
        <p:txBody>
          <a:bodyPr/>
          <a:lstStyle/>
          <a:p>
            <a:r>
              <a:rPr lang="it-IT" dirty="0" smtClean="0">
                <a:solidFill>
                  <a:srgbClr val="002060"/>
                </a:solidFill>
              </a:rPr>
              <a:t>Ogni crisi internazionale produce richiedenti asilo</a:t>
            </a:r>
          </a:p>
          <a:p>
            <a:r>
              <a:rPr lang="it-IT" dirty="0" smtClean="0">
                <a:solidFill>
                  <a:srgbClr val="002060"/>
                </a:solidFill>
              </a:rPr>
              <a:t>La maggior parte cercano asilo in altre regioni del proprio paese (40 </a:t>
            </a:r>
            <a:r>
              <a:rPr lang="it-IT" dirty="0" err="1" smtClean="0">
                <a:solidFill>
                  <a:srgbClr val="002060"/>
                </a:solidFill>
              </a:rPr>
              <a:t>mlni</a:t>
            </a:r>
            <a:r>
              <a:rPr lang="it-IT" dirty="0" smtClean="0">
                <a:solidFill>
                  <a:srgbClr val="002060"/>
                </a:solidFill>
              </a:rPr>
              <a:t> su 68)  o nelle immediate vicinanze: come regola, i profughi fanno poca strada</a:t>
            </a:r>
          </a:p>
          <a:p>
            <a:r>
              <a:rPr lang="it-IT" dirty="0" smtClean="0">
                <a:solidFill>
                  <a:srgbClr val="002060"/>
                </a:solidFill>
              </a:rPr>
              <a:t>I paesi del Nord globale hanno varato una serie di politiche per fermarli prima che arrivino alle loro frontiere</a:t>
            </a:r>
            <a:endParaRPr lang="it-IT" dirty="0">
              <a:solidFill>
                <a:srgbClr val="002060"/>
              </a:solidFill>
            </a:endParaRPr>
          </a:p>
        </p:txBody>
      </p:sp>
    </p:spTree>
    <p:extLst>
      <p:ext uri="{BB962C8B-B14F-4D97-AF65-F5344CB8AC3E}">
        <p14:creationId xmlns:p14="http://schemas.microsoft.com/office/powerpoint/2010/main" val="6941855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3"/>
            <a:ext cx="8228013" cy="792087"/>
          </a:xfrm>
        </p:spPr>
        <p:txBody>
          <a:bodyPr>
            <a:normAutofit/>
          </a:bodyPr>
          <a:lstStyle/>
          <a:p>
            <a:pPr eaLnBrk="1" fontAlgn="auto" hangingPunct="1">
              <a:spcAft>
                <a:spcPts val="0"/>
              </a:spcAft>
              <a:buFont typeface="Times New Roman" pitchFamily="16" charset="0"/>
              <a:buNone/>
              <a:defRPr/>
            </a:pPr>
            <a:r>
              <a:rPr lang="it-IT" dirty="0" smtClean="0">
                <a:solidFill>
                  <a:srgbClr val="00B0F0"/>
                </a:solidFill>
              </a:rPr>
              <a:t>I rifugiati ci stanno invadendo?</a:t>
            </a:r>
            <a:endParaRPr lang="it-IT" dirty="0">
              <a:solidFill>
                <a:srgbClr val="00B0F0"/>
              </a:solidFill>
            </a:endParaRPr>
          </a:p>
        </p:txBody>
      </p:sp>
      <p:sp>
        <p:nvSpPr>
          <p:cNvPr id="10243" name="Segnaposto contenuto 2"/>
          <p:cNvSpPr>
            <a:spLocks noGrp="1"/>
          </p:cNvSpPr>
          <p:nvPr>
            <p:ph idx="1"/>
          </p:nvPr>
        </p:nvSpPr>
        <p:spPr>
          <a:xfrm>
            <a:off x="251520" y="1052736"/>
            <a:ext cx="8640960" cy="5270277"/>
          </a:xfrm>
        </p:spPr>
        <p:txBody>
          <a:bodyPr/>
          <a:lstStyle/>
          <a:p>
            <a:pPr eaLnBrk="1" hangingPunct="1">
              <a:buFont typeface="Arial" pitchFamily="34" charset="0"/>
              <a:buChar char="•"/>
            </a:pPr>
            <a:r>
              <a:rPr lang="it-IT" sz="2400" b="1" dirty="0" smtClean="0">
                <a:solidFill>
                  <a:srgbClr val="FF33CC"/>
                </a:solidFill>
              </a:rPr>
              <a:t>I rifugiati nel mondo sono 70,8 milioni. 41,3 milioni sono sfollati interni; 25,9 rifugiati internazionali; 3,5 richiedenti asilo</a:t>
            </a:r>
          </a:p>
          <a:p>
            <a:pPr eaLnBrk="1" hangingPunct="1">
              <a:buFont typeface="Arial" pitchFamily="34" charset="0"/>
              <a:buChar char="•"/>
            </a:pPr>
            <a:r>
              <a:rPr lang="it-IT" sz="2400" b="1" dirty="0" smtClean="0">
                <a:solidFill>
                  <a:srgbClr val="FF33CC"/>
                </a:solidFill>
              </a:rPr>
              <a:t>L’84% dei rifugiati internazionali </a:t>
            </a:r>
            <a:r>
              <a:rPr lang="it-IT" sz="2400" dirty="0" smtClean="0">
                <a:solidFill>
                  <a:srgbClr val="FF33CC"/>
                </a:solidFill>
              </a:rPr>
              <a:t>è accolto in paesi del c.d. </a:t>
            </a:r>
            <a:r>
              <a:rPr lang="it-IT" sz="2400" b="1" dirty="0" smtClean="0">
                <a:solidFill>
                  <a:srgbClr val="FF33CC"/>
                </a:solidFill>
              </a:rPr>
              <a:t>Terzo mondo</a:t>
            </a:r>
            <a:r>
              <a:rPr lang="it-IT" sz="2400" b="1" dirty="0" smtClean="0"/>
              <a:t>.</a:t>
            </a:r>
            <a:r>
              <a:rPr lang="it-IT" sz="2400" dirty="0"/>
              <a:t> </a:t>
            </a:r>
            <a:r>
              <a:rPr lang="it-IT" sz="2400" dirty="0" smtClean="0"/>
              <a:t>Quindici anni fa era il 70%. L’UE  ne accoglie circa il 13%</a:t>
            </a:r>
          </a:p>
          <a:p>
            <a:r>
              <a:rPr lang="it-IT" sz="2400" dirty="0" smtClean="0"/>
              <a:t>I </a:t>
            </a:r>
            <a:r>
              <a:rPr lang="it-IT" sz="2400" dirty="0"/>
              <a:t>paesi più coinvolti nell’accoglienza sono Turchia </a:t>
            </a:r>
            <a:r>
              <a:rPr lang="it-IT" sz="2400" dirty="0" smtClean="0"/>
              <a:t>(3,7 milioni</a:t>
            </a:r>
            <a:r>
              <a:rPr lang="it-IT" sz="2400" dirty="0"/>
              <a:t>), Pakistan (</a:t>
            </a:r>
            <a:r>
              <a:rPr lang="it-IT" sz="2400" dirty="0" smtClean="0"/>
              <a:t>1,4 </a:t>
            </a:r>
            <a:r>
              <a:rPr lang="it-IT" sz="2400" dirty="0"/>
              <a:t>milioni) e </a:t>
            </a:r>
            <a:r>
              <a:rPr lang="it-IT" sz="2400" dirty="0" smtClean="0"/>
              <a:t>Uganda </a:t>
            </a:r>
            <a:r>
              <a:rPr lang="it-IT" sz="2400" dirty="0"/>
              <a:t>(</a:t>
            </a:r>
            <a:r>
              <a:rPr lang="it-IT" sz="2400" dirty="0" smtClean="0"/>
              <a:t>1,2 milioni). L’unico paese UE tra i primi dieci è la Germania (1,1 milioni).</a:t>
            </a:r>
          </a:p>
          <a:p>
            <a:pPr marL="0" indent="0">
              <a:buNone/>
            </a:pPr>
            <a:r>
              <a:rPr lang="it-IT" sz="2000" i="1" dirty="0" smtClean="0"/>
              <a:t>(Dati tratti dal rapporto annuale UNHCR, 2019)</a:t>
            </a:r>
          </a:p>
          <a:p>
            <a:pPr eaLnBrk="1" hangingPunct="1"/>
            <a:endParaRPr lang="it-IT" dirty="0" smtClean="0"/>
          </a:p>
          <a:p>
            <a:pPr eaLnBrk="1" hangingPunct="1"/>
            <a:endParaRPr lang="it-IT" dirty="0" smtClean="0"/>
          </a:p>
          <a:p>
            <a:pPr eaLnBrk="1" hangingPunct="1"/>
            <a:endParaRPr lang="it-IT" dirty="0" smtClean="0"/>
          </a:p>
        </p:txBody>
      </p:sp>
    </p:spTree>
    <p:extLst>
      <p:ext uri="{BB962C8B-B14F-4D97-AF65-F5344CB8AC3E}">
        <p14:creationId xmlns:p14="http://schemas.microsoft.com/office/powerpoint/2010/main" val="13903115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Sono i paesi ricchi ad accogliere?</a:t>
            </a:r>
            <a:endParaRPr lang="it-IT" dirty="0">
              <a:solidFill>
                <a:srgbClr val="00B0F0"/>
              </a:solidFill>
            </a:endParaRPr>
          </a:p>
        </p:txBody>
      </p:sp>
      <p:sp>
        <p:nvSpPr>
          <p:cNvPr id="3" name="Segnaposto contenuto 2"/>
          <p:cNvSpPr>
            <a:spLocks noGrp="1"/>
          </p:cNvSpPr>
          <p:nvPr>
            <p:ph idx="1"/>
          </p:nvPr>
        </p:nvSpPr>
        <p:spPr>
          <a:xfrm>
            <a:off x="-108520" y="1124744"/>
            <a:ext cx="9252520" cy="5001419"/>
          </a:xfrm>
        </p:spPr>
        <p:txBody>
          <a:bodyPr/>
          <a:lstStyle/>
          <a:p>
            <a:r>
              <a:rPr lang="it-IT" sz="2600" dirty="0">
                <a:solidFill>
                  <a:srgbClr val="002060"/>
                </a:solidFill>
              </a:rPr>
              <a:t>In rapporto agli abitanti: </a:t>
            </a:r>
            <a:r>
              <a:rPr lang="it-IT" sz="2600" dirty="0">
                <a:solidFill>
                  <a:srgbClr val="FF33CC"/>
                </a:solidFill>
              </a:rPr>
              <a:t>Libano </a:t>
            </a:r>
            <a:r>
              <a:rPr lang="it-IT" sz="2600" dirty="0" smtClean="0">
                <a:solidFill>
                  <a:srgbClr val="FF33CC"/>
                </a:solidFill>
              </a:rPr>
              <a:t>circa 156 (esclusi i palestinesi) </a:t>
            </a:r>
            <a:r>
              <a:rPr lang="it-IT" sz="2600" dirty="0">
                <a:solidFill>
                  <a:srgbClr val="FF33CC"/>
                </a:solidFill>
              </a:rPr>
              <a:t>per 1.000 </a:t>
            </a:r>
            <a:r>
              <a:rPr lang="it-IT" sz="2600" dirty="0" smtClean="0">
                <a:solidFill>
                  <a:srgbClr val="FF33CC"/>
                </a:solidFill>
              </a:rPr>
              <a:t>abitanti</a:t>
            </a:r>
            <a:r>
              <a:rPr lang="it-IT" sz="2600" dirty="0" smtClean="0"/>
              <a:t>;  </a:t>
            </a:r>
            <a:r>
              <a:rPr lang="it-IT" sz="2600" dirty="0" smtClean="0">
                <a:solidFill>
                  <a:srgbClr val="002060"/>
                </a:solidFill>
              </a:rPr>
              <a:t>la Giordania 71; la Turchia 45</a:t>
            </a:r>
          </a:p>
          <a:p>
            <a:r>
              <a:rPr lang="it-IT" sz="2600" dirty="0" smtClean="0">
                <a:solidFill>
                  <a:srgbClr val="002060"/>
                </a:solidFill>
              </a:rPr>
              <a:t>Nell’UE: Svezia 25, Malta intorno ai 20</a:t>
            </a:r>
            <a:r>
              <a:rPr lang="it-IT" sz="2600" dirty="0" smtClean="0"/>
              <a:t>. </a:t>
            </a:r>
            <a:r>
              <a:rPr lang="it-IT" sz="2600" dirty="0">
                <a:solidFill>
                  <a:srgbClr val="FF33CC"/>
                </a:solidFill>
              </a:rPr>
              <a:t>L’Italia </a:t>
            </a:r>
            <a:r>
              <a:rPr lang="it-IT" sz="2600" dirty="0" smtClean="0">
                <a:solidFill>
                  <a:srgbClr val="FF33CC"/>
                </a:solidFill>
              </a:rPr>
              <a:t>circa 5.</a:t>
            </a:r>
          </a:p>
          <a:p>
            <a:r>
              <a:rPr lang="it-IT" sz="2600" dirty="0" smtClean="0">
                <a:solidFill>
                  <a:srgbClr val="002060"/>
                </a:solidFill>
              </a:rPr>
              <a:t>I paesi meno sviluppati accolgono </a:t>
            </a:r>
            <a:r>
              <a:rPr lang="it-IT" sz="2800" dirty="0" smtClean="0">
                <a:solidFill>
                  <a:srgbClr val="002060"/>
                </a:solidFill>
              </a:rPr>
              <a:t>6,7 </a:t>
            </a:r>
            <a:r>
              <a:rPr lang="it-IT" sz="2800" dirty="0">
                <a:solidFill>
                  <a:srgbClr val="002060"/>
                </a:solidFill>
              </a:rPr>
              <a:t>milioni di persone, ossia un rifugiato su </a:t>
            </a:r>
            <a:r>
              <a:rPr lang="it-IT" sz="2800" dirty="0" smtClean="0">
                <a:solidFill>
                  <a:srgbClr val="002060"/>
                </a:solidFill>
              </a:rPr>
              <a:t>tre. Tra questi Uganda</a:t>
            </a:r>
            <a:r>
              <a:rPr lang="it-IT" sz="2800" dirty="0">
                <a:solidFill>
                  <a:srgbClr val="002060"/>
                </a:solidFill>
              </a:rPr>
              <a:t>, Bangladesh, Etiopia, Ciad, Yemen.  </a:t>
            </a:r>
            <a:endParaRPr lang="it-IT" sz="2800" dirty="0" smtClean="0">
              <a:solidFill>
                <a:srgbClr val="002060"/>
              </a:solidFill>
            </a:endParaRPr>
          </a:p>
          <a:p>
            <a:r>
              <a:rPr lang="it-IT" sz="2800" dirty="0" smtClean="0">
                <a:solidFill>
                  <a:srgbClr val="002060"/>
                </a:solidFill>
              </a:rPr>
              <a:t>Questi </a:t>
            </a:r>
            <a:r>
              <a:rPr lang="it-IT" sz="2800" dirty="0">
                <a:solidFill>
                  <a:srgbClr val="002060"/>
                </a:solidFill>
              </a:rPr>
              <a:t>paesi rappresentano il 13% della popolazione mondiale e appena l’1,25% dell’economia globale</a:t>
            </a:r>
            <a:endParaRPr lang="it-IT" sz="2800" dirty="0" smtClean="0">
              <a:solidFill>
                <a:srgbClr val="002060"/>
              </a:solidFill>
            </a:endParaRPr>
          </a:p>
        </p:txBody>
      </p:sp>
    </p:spTree>
    <p:extLst>
      <p:ext uri="{BB962C8B-B14F-4D97-AF65-F5344CB8AC3E}">
        <p14:creationId xmlns:p14="http://schemas.microsoft.com/office/powerpoint/2010/main" val="15145129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olo 1"/>
          <p:cNvSpPr>
            <a:spLocks noGrp="1"/>
          </p:cNvSpPr>
          <p:nvPr>
            <p:ph type="title"/>
          </p:nvPr>
        </p:nvSpPr>
        <p:spPr>
          <a:xfrm>
            <a:off x="325438" y="-42863"/>
            <a:ext cx="8815387" cy="951583"/>
          </a:xfrm>
        </p:spPr>
        <p:txBody>
          <a:bodyPr/>
          <a:lstStyle/>
          <a:p>
            <a:r>
              <a:rPr lang="it-IT" altLang="it-IT" dirty="0" smtClean="0">
                <a:solidFill>
                  <a:srgbClr val="00B0F0"/>
                </a:solidFill>
              </a:rPr>
              <a:t>Riconoscimento dell’asilo in UE</a:t>
            </a:r>
          </a:p>
        </p:txBody>
      </p:sp>
      <p:graphicFrame>
        <p:nvGraphicFramePr>
          <p:cNvPr id="4" name="Segnaposto contenuto 3"/>
          <p:cNvGraphicFramePr>
            <a:graphicFrameLocks noGrp="1"/>
          </p:cNvGraphicFramePr>
          <p:nvPr>
            <p:ph idx="1"/>
            <p:extLst/>
          </p:nvPr>
        </p:nvGraphicFramePr>
        <p:xfrm>
          <a:off x="1" y="980728"/>
          <a:ext cx="9036048" cy="5659705"/>
        </p:xfrm>
        <a:graphic>
          <a:graphicData uri="http://schemas.openxmlformats.org/drawingml/2006/table">
            <a:tbl>
              <a:tblPr firstRow="1" firstCol="1" bandRow="1">
                <a:tableStyleId>{5C22544A-7EE6-4342-B048-85BDC9FD1C3A}</a:tableStyleId>
              </a:tblPr>
              <a:tblGrid>
                <a:gridCol w="3012016">
                  <a:extLst>
                    <a:ext uri="{9D8B030D-6E8A-4147-A177-3AD203B41FA5}">
                      <a16:colId xmlns:a16="http://schemas.microsoft.com/office/drawing/2014/main" val="20000"/>
                    </a:ext>
                  </a:extLst>
                </a:gridCol>
                <a:gridCol w="3012016">
                  <a:extLst>
                    <a:ext uri="{9D8B030D-6E8A-4147-A177-3AD203B41FA5}">
                      <a16:colId xmlns:a16="http://schemas.microsoft.com/office/drawing/2014/main" val="20001"/>
                    </a:ext>
                  </a:extLst>
                </a:gridCol>
                <a:gridCol w="3012016">
                  <a:extLst>
                    <a:ext uri="{9D8B030D-6E8A-4147-A177-3AD203B41FA5}">
                      <a16:colId xmlns:a16="http://schemas.microsoft.com/office/drawing/2014/main" val="20002"/>
                    </a:ext>
                  </a:extLst>
                </a:gridCol>
              </a:tblGrid>
              <a:tr h="616969">
                <a:tc gridSpan="3">
                  <a:txBody>
                    <a:bodyPr/>
                    <a:lstStyle/>
                    <a:p>
                      <a:pPr algn="ctr">
                        <a:lnSpc>
                          <a:spcPts val="1500"/>
                        </a:lnSpc>
                        <a:spcAft>
                          <a:spcPts val="750"/>
                        </a:spcAft>
                      </a:pPr>
                      <a:r>
                        <a:rPr lang="it-IT" sz="1300" dirty="0" smtClean="0">
                          <a:solidFill>
                            <a:srgbClr val="00B0F0"/>
                          </a:solidFill>
                          <a:effectLst/>
                        </a:rPr>
                        <a:t>AIDA, </a:t>
                      </a:r>
                      <a:r>
                        <a:rPr lang="it-IT" sz="1300" dirty="0" err="1" smtClean="0">
                          <a:solidFill>
                            <a:srgbClr val="00B0F0"/>
                          </a:solidFill>
                          <a:effectLst/>
                        </a:rPr>
                        <a:t>Asylum</a:t>
                      </a:r>
                      <a:r>
                        <a:rPr lang="it-IT" sz="1300" dirty="0" smtClean="0">
                          <a:solidFill>
                            <a:srgbClr val="00B0F0"/>
                          </a:solidFill>
                          <a:effectLst/>
                        </a:rPr>
                        <a:t> </a:t>
                      </a:r>
                      <a:r>
                        <a:rPr lang="it-IT" sz="1300" dirty="0" err="1" smtClean="0">
                          <a:solidFill>
                            <a:srgbClr val="00B0F0"/>
                          </a:solidFill>
                          <a:effectLst/>
                        </a:rPr>
                        <a:t>Statistics</a:t>
                      </a:r>
                      <a:r>
                        <a:rPr lang="it-IT" sz="1300" dirty="0" smtClean="0">
                          <a:solidFill>
                            <a:srgbClr val="00B0F0"/>
                          </a:solidFill>
                          <a:effectLst/>
                        </a:rPr>
                        <a:t> 2017: </a:t>
                      </a:r>
                      <a:r>
                        <a:rPr lang="it-IT" sz="1300" dirty="0" err="1" smtClean="0">
                          <a:solidFill>
                            <a:srgbClr val="00B0F0"/>
                          </a:solidFill>
                          <a:effectLst/>
                        </a:rPr>
                        <a:t>Shifting</a:t>
                      </a:r>
                      <a:r>
                        <a:rPr lang="it-IT" sz="1300" dirty="0" smtClean="0">
                          <a:solidFill>
                            <a:srgbClr val="00B0F0"/>
                          </a:solidFill>
                          <a:effectLst/>
                        </a:rPr>
                        <a:t> </a:t>
                      </a:r>
                      <a:r>
                        <a:rPr lang="it-IT" sz="1300" dirty="0" err="1" smtClean="0">
                          <a:solidFill>
                            <a:srgbClr val="00B0F0"/>
                          </a:solidFill>
                          <a:effectLst/>
                        </a:rPr>
                        <a:t>Patterns</a:t>
                      </a:r>
                      <a:r>
                        <a:rPr lang="it-IT" sz="1300" dirty="0" smtClean="0">
                          <a:solidFill>
                            <a:srgbClr val="00B0F0"/>
                          </a:solidFill>
                          <a:effectLst/>
                        </a:rPr>
                        <a:t>, </a:t>
                      </a:r>
                      <a:r>
                        <a:rPr lang="it-IT" sz="1300" dirty="0" err="1" smtClean="0">
                          <a:solidFill>
                            <a:srgbClr val="00B0F0"/>
                          </a:solidFill>
                          <a:effectLst/>
                        </a:rPr>
                        <a:t>Persisting</a:t>
                      </a:r>
                      <a:r>
                        <a:rPr lang="it-IT" sz="1300" dirty="0" smtClean="0">
                          <a:solidFill>
                            <a:srgbClr val="00B0F0"/>
                          </a:solidFill>
                          <a:effectLst/>
                        </a:rPr>
                        <a:t> </a:t>
                      </a:r>
                      <a:r>
                        <a:rPr lang="it-IT" sz="1300" dirty="0" err="1" smtClean="0">
                          <a:solidFill>
                            <a:srgbClr val="00B0F0"/>
                          </a:solidFill>
                          <a:effectLst/>
                        </a:rPr>
                        <a:t>Disparities</a:t>
                      </a:r>
                      <a:r>
                        <a:rPr lang="it-IT" sz="1300" dirty="0" smtClean="0">
                          <a:solidFill>
                            <a:srgbClr val="00B0F0"/>
                          </a:solidFill>
                          <a:effectLst/>
                        </a:rPr>
                        <a:t>, 2018</a:t>
                      </a:r>
                      <a:endParaRPr lang="it-IT" sz="11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0"/>
                  </a:ext>
                </a:extLst>
              </a:tr>
              <a:tr h="420228">
                <a:tc>
                  <a:txBody>
                    <a:bodyPr/>
                    <a:lstStyle/>
                    <a:p>
                      <a:pPr algn="ctr">
                        <a:lnSpc>
                          <a:spcPts val="1500"/>
                        </a:lnSpc>
                        <a:spcAft>
                          <a:spcPts val="750"/>
                        </a:spcAft>
                      </a:pPr>
                      <a:r>
                        <a:rPr lang="it-IT" sz="2400" dirty="0">
                          <a:solidFill>
                            <a:srgbClr val="002060"/>
                          </a:solidFill>
                          <a:effectLst/>
                        </a:rPr>
                        <a:t>Paese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b="1" dirty="0">
                          <a:solidFill>
                            <a:srgbClr val="002060"/>
                          </a:solidFill>
                          <a:effectLst/>
                        </a:rPr>
                        <a:t>2016 </a:t>
                      </a:r>
                      <a:endParaRPr lang="it-IT"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b="1" dirty="0">
                          <a:solidFill>
                            <a:srgbClr val="002060"/>
                          </a:solidFill>
                          <a:effectLst/>
                        </a:rPr>
                        <a:t>2017 </a:t>
                      </a:r>
                      <a:endParaRPr lang="it-IT" sz="2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01"/>
                  </a:ext>
                </a:extLst>
              </a:tr>
              <a:tr h="420228">
                <a:tc>
                  <a:txBody>
                    <a:bodyPr/>
                    <a:lstStyle/>
                    <a:p>
                      <a:pPr algn="ctr">
                        <a:lnSpc>
                          <a:spcPts val="1500"/>
                        </a:lnSpc>
                        <a:spcAft>
                          <a:spcPts val="750"/>
                        </a:spcAft>
                      </a:pPr>
                      <a:r>
                        <a:rPr lang="it-IT" sz="2400" dirty="0">
                          <a:solidFill>
                            <a:srgbClr val="00B0F0"/>
                          </a:solidFill>
                          <a:effectLst/>
                        </a:rPr>
                        <a:t>Norvegia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67.6%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70.8%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02"/>
                  </a:ext>
                </a:extLst>
              </a:tr>
              <a:tr h="420228">
                <a:tc>
                  <a:txBody>
                    <a:bodyPr/>
                    <a:lstStyle/>
                    <a:p>
                      <a:pPr algn="ctr">
                        <a:lnSpc>
                          <a:spcPts val="1500"/>
                        </a:lnSpc>
                        <a:spcAft>
                          <a:spcPts val="750"/>
                        </a:spcAft>
                      </a:pPr>
                      <a:r>
                        <a:rPr lang="it-IT" sz="2400" dirty="0">
                          <a:solidFill>
                            <a:srgbClr val="00B0F0"/>
                          </a:solidFill>
                          <a:effectLst/>
                        </a:rPr>
                        <a:t>Austria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67.9%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68.2%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03"/>
                  </a:ext>
                </a:extLst>
              </a:tr>
              <a:tr h="420228">
                <a:tc>
                  <a:txBody>
                    <a:bodyPr/>
                    <a:lstStyle/>
                    <a:p>
                      <a:pPr algn="ctr">
                        <a:lnSpc>
                          <a:spcPts val="1500"/>
                        </a:lnSpc>
                        <a:spcAft>
                          <a:spcPts val="750"/>
                        </a:spcAft>
                      </a:pPr>
                      <a:r>
                        <a:rPr lang="it-IT" sz="2400" dirty="0">
                          <a:solidFill>
                            <a:srgbClr val="00B0F0"/>
                          </a:solidFill>
                          <a:effectLst/>
                        </a:rPr>
                        <a:t>Belgio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59.5%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64.6%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04"/>
                  </a:ext>
                </a:extLst>
              </a:tr>
              <a:tr h="420228">
                <a:tc>
                  <a:txBody>
                    <a:bodyPr/>
                    <a:lstStyle/>
                    <a:p>
                      <a:pPr algn="ctr">
                        <a:lnSpc>
                          <a:spcPts val="1500"/>
                        </a:lnSpc>
                        <a:spcAft>
                          <a:spcPts val="750"/>
                        </a:spcAft>
                      </a:pPr>
                      <a:r>
                        <a:rPr lang="it-IT" sz="2400" dirty="0">
                          <a:solidFill>
                            <a:srgbClr val="00B0F0"/>
                          </a:solidFill>
                          <a:effectLst/>
                        </a:rPr>
                        <a:t>Slovenia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63.9%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63.1%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05"/>
                  </a:ext>
                </a:extLst>
              </a:tr>
              <a:tr h="420228">
                <a:tc>
                  <a:txBody>
                    <a:bodyPr/>
                    <a:lstStyle/>
                    <a:p>
                      <a:pPr algn="ctr">
                        <a:lnSpc>
                          <a:spcPts val="1500"/>
                        </a:lnSpc>
                        <a:spcAft>
                          <a:spcPts val="750"/>
                        </a:spcAft>
                      </a:pPr>
                      <a:r>
                        <a:rPr lang="it-IT" sz="2400" dirty="0">
                          <a:solidFill>
                            <a:srgbClr val="00B0F0"/>
                          </a:solidFill>
                          <a:effectLst/>
                        </a:rPr>
                        <a:t>Germania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71.4%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53%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06"/>
                  </a:ext>
                </a:extLst>
              </a:tr>
              <a:tr h="420228">
                <a:tc>
                  <a:txBody>
                    <a:bodyPr/>
                    <a:lstStyle/>
                    <a:p>
                      <a:pPr algn="ctr">
                        <a:lnSpc>
                          <a:spcPts val="1500"/>
                        </a:lnSpc>
                        <a:spcAft>
                          <a:spcPts val="750"/>
                        </a:spcAft>
                      </a:pPr>
                      <a:r>
                        <a:rPr lang="it-IT" sz="2400" dirty="0">
                          <a:solidFill>
                            <a:srgbClr val="00B0F0"/>
                          </a:solidFill>
                          <a:effectLst/>
                        </a:rPr>
                        <a:t>Svezia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77.4%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46.9%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07"/>
                  </a:ext>
                </a:extLst>
              </a:tr>
              <a:tr h="420228">
                <a:tc>
                  <a:txBody>
                    <a:bodyPr/>
                    <a:lstStyle/>
                    <a:p>
                      <a:pPr algn="ctr">
                        <a:lnSpc>
                          <a:spcPts val="1500"/>
                        </a:lnSpc>
                        <a:spcAft>
                          <a:spcPts val="750"/>
                        </a:spcAft>
                      </a:pPr>
                      <a:r>
                        <a:rPr lang="it-IT" sz="2400" dirty="0">
                          <a:solidFill>
                            <a:srgbClr val="FF33CC"/>
                          </a:solidFill>
                          <a:effectLst/>
                        </a:rPr>
                        <a:t>Italia </a:t>
                      </a:r>
                      <a:endParaRPr lang="it-IT" sz="2400" dirty="0">
                        <a:solidFill>
                          <a:srgbClr val="FF33CC"/>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39.4%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40%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08"/>
                  </a:ext>
                </a:extLst>
              </a:tr>
              <a:tr h="420228">
                <a:tc>
                  <a:txBody>
                    <a:bodyPr/>
                    <a:lstStyle/>
                    <a:p>
                      <a:pPr algn="ctr">
                        <a:lnSpc>
                          <a:spcPts val="1500"/>
                        </a:lnSpc>
                        <a:spcAft>
                          <a:spcPts val="750"/>
                        </a:spcAft>
                      </a:pPr>
                      <a:r>
                        <a:rPr lang="it-IT" sz="2400" dirty="0">
                          <a:solidFill>
                            <a:srgbClr val="00B0F0"/>
                          </a:solidFill>
                          <a:effectLst/>
                        </a:rPr>
                        <a:t>Francia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33.2%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a:solidFill>
                            <a:srgbClr val="002060"/>
                          </a:solidFill>
                          <a:effectLst/>
                        </a:rPr>
                        <a:t>26.8% </a:t>
                      </a:r>
                      <a:endParaRPr lang="it-IT" sz="24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09"/>
                  </a:ext>
                </a:extLst>
              </a:tr>
              <a:tr h="420228">
                <a:tc>
                  <a:txBody>
                    <a:bodyPr/>
                    <a:lstStyle/>
                    <a:p>
                      <a:pPr algn="ctr">
                        <a:lnSpc>
                          <a:spcPts val="1500"/>
                        </a:lnSpc>
                        <a:spcAft>
                          <a:spcPts val="750"/>
                        </a:spcAft>
                      </a:pPr>
                      <a:r>
                        <a:rPr lang="it-IT" sz="2400" dirty="0">
                          <a:solidFill>
                            <a:srgbClr val="00B0F0"/>
                          </a:solidFill>
                          <a:effectLst/>
                        </a:rPr>
                        <a:t>Bulgaria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44%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35.8%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10"/>
                  </a:ext>
                </a:extLst>
              </a:tr>
              <a:tr h="420228">
                <a:tc>
                  <a:txBody>
                    <a:bodyPr/>
                    <a:lstStyle/>
                    <a:p>
                      <a:pPr algn="ctr">
                        <a:lnSpc>
                          <a:spcPts val="1500"/>
                        </a:lnSpc>
                        <a:spcAft>
                          <a:spcPts val="750"/>
                        </a:spcAft>
                      </a:pPr>
                      <a:r>
                        <a:rPr lang="it-IT" sz="2400" dirty="0">
                          <a:solidFill>
                            <a:srgbClr val="00B0F0"/>
                          </a:solidFill>
                          <a:effectLst/>
                        </a:rPr>
                        <a:t>Ungheria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8.5%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29.7%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11"/>
                  </a:ext>
                </a:extLst>
              </a:tr>
              <a:tr h="420228">
                <a:tc>
                  <a:txBody>
                    <a:bodyPr/>
                    <a:lstStyle/>
                    <a:p>
                      <a:pPr algn="ctr">
                        <a:lnSpc>
                          <a:spcPts val="1500"/>
                        </a:lnSpc>
                        <a:spcAft>
                          <a:spcPts val="750"/>
                        </a:spcAft>
                      </a:pPr>
                      <a:r>
                        <a:rPr lang="it-IT" sz="2400" dirty="0">
                          <a:solidFill>
                            <a:srgbClr val="00B0F0"/>
                          </a:solidFill>
                          <a:effectLst/>
                        </a:rPr>
                        <a:t>Polonia </a:t>
                      </a:r>
                      <a:endParaRPr lang="it-IT"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16.6%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tc>
                  <a:txBody>
                    <a:bodyPr/>
                    <a:lstStyle/>
                    <a:p>
                      <a:pPr algn="ctr">
                        <a:lnSpc>
                          <a:spcPts val="1500"/>
                        </a:lnSpc>
                        <a:spcAft>
                          <a:spcPts val="750"/>
                        </a:spcAft>
                      </a:pPr>
                      <a:r>
                        <a:rPr lang="it-IT" sz="2400" dirty="0">
                          <a:solidFill>
                            <a:srgbClr val="002060"/>
                          </a:solidFill>
                          <a:effectLst/>
                        </a:rPr>
                        <a:t>19.5% </a:t>
                      </a:r>
                      <a:endParaRPr lang="it-IT"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02" marR="68502" marT="68503" marB="68503"/>
                </a:tc>
                <a:extLst>
                  <a:ext uri="{0D108BD9-81ED-4DB2-BD59-A6C34878D82A}">
                    <a16:rowId xmlns:a16="http://schemas.microsoft.com/office/drawing/2014/main" val="10012"/>
                  </a:ext>
                </a:extLst>
              </a:tr>
            </a:tbl>
          </a:graphicData>
        </a:graphic>
      </p:graphicFrame>
      <p:sp>
        <p:nvSpPr>
          <p:cNvPr id="79931" name="Rectangle 1"/>
          <p:cNvSpPr>
            <a:spLocks noChangeArrowheads="1"/>
          </p:cNvSpPr>
          <p:nvPr/>
        </p:nvSpPr>
        <p:spPr bwMode="auto">
          <a:xfrm>
            <a:off x="0" y="90488"/>
            <a:ext cx="325438" cy="2762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GB" altLang="it-IT" sz="1200">
                <a:latin typeface="Calibri" panose="020F0502020204030204" pitchFamily="34" charset="0"/>
                <a:cs typeface="Times New Roman" panose="02020603050405020304" pitchFamily="18" charset="0"/>
              </a:rPr>
              <a:t>    </a:t>
            </a:r>
            <a:endParaRPr lang="en-GB" altLang="it-IT"/>
          </a:p>
        </p:txBody>
      </p:sp>
    </p:spTree>
    <p:extLst>
      <p:ext uri="{BB962C8B-B14F-4D97-AF65-F5344CB8AC3E}">
        <p14:creationId xmlns:p14="http://schemas.microsoft.com/office/powerpoint/2010/main" val="35069096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Sbarchi e richiedenti asilo</a:t>
            </a:r>
            <a:endParaRPr lang="it-IT" dirty="0">
              <a:solidFill>
                <a:srgbClr val="00B0F0"/>
              </a:solidFill>
            </a:endParaRPr>
          </a:p>
        </p:txBody>
      </p:sp>
      <p:sp>
        <p:nvSpPr>
          <p:cNvPr id="3" name="Segnaposto contenuto 2"/>
          <p:cNvSpPr>
            <a:spLocks noGrp="1"/>
          </p:cNvSpPr>
          <p:nvPr>
            <p:ph idx="1"/>
          </p:nvPr>
        </p:nvSpPr>
        <p:spPr/>
        <p:txBody>
          <a:bodyPr/>
          <a:lstStyle/>
          <a:p>
            <a:r>
              <a:rPr lang="it-IT" dirty="0">
                <a:solidFill>
                  <a:srgbClr val="002060"/>
                </a:solidFill>
              </a:rPr>
              <a:t>La quota </a:t>
            </a:r>
            <a:r>
              <a:rPr lang="it-IT" dirty="0" smtClean="0">
                <a:solidFill>
                  <a:srgbClr val="002060"/>
                </a:solidFill>
              </a:rPr>
              <a:t>dei richiedenti asilo in Italia rispetto </a:t>
            </a:r>
            <a:r>
              <a:rPr lang="it-IT" dirty="0">
                <a:solidFill>
                  <a:srgbClr val="002060"/>
                </a:solidFill>
              </a:rPr>
              <a:t>agli sbarchi è passata dal 37% del 2014 al 56% del 2015 al 68% nel </a:t>
            </a:r>
            <a:r>
              <a:rPr lang="it-IT" dirty="0" smtClean="0">
                <a:solidFill>
                  <a:srgbClr val="002060"/>
                </a:solidFill>
              </a:rPr>
              <a:t>2016, superando il 100% nel 2017 (ingressi da Nord-Est e respingimenti dei «</a:t>
            </a:r>
            <a:r>
              <a:rPr lang="it-IT" dirty="0" err="1" smtClean="0">
                <a:solidFill>
                  <a:srgbClr val="002060"/>
                </a:solidFill>
              </a:rPr>
              <a:t>dublinati</a:t>
            </a:r>
            <a:r>
              <a:rPr lang="it-IT" dirty="0" smtClean="0">
                <a:solidFill>
                  <a:srgbClr val="002060"/>
                </a:solidFill>
              </a:rPr>
              <a:t>»)</a:t>
            </a:r>
            <a:endParaRPr lang="it-IT" dirty="0">
              <a:solidFill>
                <a:srgbClr val="002060"/>
              </a:solidFill>
            </a:endParaRPr>
          </a:p>
          <a:p>
            <a:r>
              <a:rPr lang="it-IT" dirty="0">
                <a:solidFill>
                  <a:srgbClr val="002060"/>
                </a:solidFill>
              </a:rPr>
              <a:t>L’aumento è l’effetto degli </a:t>
            </a:r>
            <a:r>
              <a:rPr lang="it-IT" dirty="0" err="1">
                <a:solidFill>
                  <a:srgbClr val="002060"/>
                </a:solidFill>
              </a:rPr>
              <a:t>hotspots</a:t>
            </a:r>
            <a:r>
              <a:rPr lang="it-IT" dirty="0">
                <a:solidFill>
                  <a:srgbClr val="002060"/>
                </a:solidFill>
              </a:rPr>
              <a:t> e dei più stringenti controlli alle frontiere da parte dei nostri vicini</a:t>
            </a:r>
          </a:p>
        </p:txBody>
      </p:sp>
    </p:spTree>
    <p:extLst>
      <p:ext uri="{BB962C8B-B14F-4D97-AF65-F5344CB8AC3E}">
        <p14:creationId xmlns:p14="http://schemas.microsoft.com/office/powerpoint/2010/main" val="32194368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lstStyle/>
          <a:p>
            <a:r>
              <a:rPr lang="it-IT" dirty="0" smtClean="0">
                <a:solidFill>
                  <a:srgbClr val="00B0F0"/>
                </a:solidFill>
              </a:rPr>
              <a:t>Le domande della gente comune</a:t>
            </a:r>
            <a:endParaRPr lang="it-IT" dirty="0">
              <a:solidFill>
                <a:srgbClr val="00B0F0"/>
              </a:solidFill>
            </a:endParaRPr>
          </a:p>
        </p:txBody>
      </p:sp>
      <p:sp>
        <p:nvSpPr>
          <p:cNvPr id="3" name="Segnaposto contenuto 2"/>
          <p:cNvSpPr>
            <a:spLocks noGrp="1"/>
          </p:cNvSpPr>
          <p:nvPr>
            <p:ph idx="1"/>
          </p:nvPr>
        </p:nvSpPr>
        <p:spPr>
          <a:xfrm>
            <a:off x="0" y="1124744"/>
            <a:ext cx="9144000" cy="5001419"/>
          </a:xfrm>
        </p:spPr>
        <p:txBody>
          <a:bodyPr/>
          <a:lstStyle/>
          <a:p>
            <a:r>
              <a:rPr lang="it-IT" dirty="0" smtClean="0">
                <a:solidFill>
                  <a:srgbClr val="002060"/>
                </a:solidFill>
              </a:rPr>
              <a:t>Le domande che molte persone si fanno sono legittime e sensate: avremo ancora un lavoro? Un sistema di welfare? Sicurezza nelle nostre città? Valori condivisi?</a:t>
            </a:r>
          </a:p>
          <a:p>
            <a:r>
              <a:rPr lang="it-IT" dirty="0" smtClean="0">
                <a:solidFill>
                  <a:srgbClr val="002060"/>
                </a:solidFill>
              </a:rPr>
              <a:t>Sono invece sbagliate le risposte che fanno dei richiedenti asilo o dei migranti in generale il capro espiatorio delle nostre crisi</a:t>
            </a:r>
          </a:p>
          <a:p>
            <a:r>
              <a:rPr lang="it-IT" dirty="0" smtClean="0">
                <a:solidFill>
                  <a:srgbClr val="002060"/>
                </a:solidFill>
              </a:rPr>
              <a:t>Nelle indagini, ha più paura degli immigrati chi li conosce meno, in modo indiretto, tipicamente mediante la TV</a:t>
            </a:r>
            <a:endParaRPr lang="it-IT" dirty="0">
              <a:solidFill>
                <a:srgbClr val="002060"/>
              </a:solidFill>
            </a:endParaRPr>
          </a:p>
        </p:txBody>
      </p:sp>
    </p:spTree>
    <p:extLst>
      <p:ext uri="{BB962C8B-B14F-4D97-AF65-F5344CB8AC3E}">
        <p14:creationId xmlns:p14="http://schemas.microsoft.com/office/powerpoint/2010/main" val="39983723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L’iniziativa della società civile</a:t>
            </a:r>
            <a:endParaRPr lang="it-IT" dirty="0">
              <a:solidFill>
                <a:srgbClr val="00B0F0"/>
              </a:solidFill>
            </a:endParaRPr>
          </a:p>
        </p:txBody>
      </p:sp>
      <p:sp>
        <p:nvSpPr>
          <p:cNvPr id="3" name="Segnaposto contenuto 2"/>
          <p:cNvSpPr>
            <a:spLocks noGrp="1"/>
          </p:cNvSpPr>
          <p:nvPr>
            <p:ph idx="1"/>
          </p:nvPr>
        </p:nvSpPr>
        <p:spPr>
          <a:xfrm>
            <a:off x="0" y="1395799"/>
            <a:ext cx="9144000" cy="4525963"/>
          </a:xfrm>
        </p:spPr>
        <p:txBody>
          <a:bodyPr/>
          <a:lstStyle/>
          <a:p>
            <a:r>
              <a:rPr lang="it-IT" dirty="0" smtClean="0">
                <a:solidFill>
                  <a:srgbClr val="002060"/>
                </a:solidFill>
              </a:rPr>
              <a:t>Le restrizioni dei confini da parte degli Stati aprono degli spazi per attori non statali</a:t>
            </a:r>
          </a:p>
          <a:p>
            <a:r>
              <a:rPr lang="it-IT" dirty="0" smtClean="0">
                <a:solidFill>
                  <a:srgbClr val="002060"/>
                </a:solidFill>
              </a:rPr>
              <a:t>I diritti umani sono difesi sempre più da soggetti privati</a:t>
            </a:r>
          </a:p>
          <a:p>
            <a:r>
              <a:rPr lang="it-IT" dirty="0" smtClean="0">
                <a:solidFill>
                  <a:srgbClr val="002060"/>
                </a:solidFill>
              </a:rPr>
              <a:t>La loro azione si situa a vari livelli: culturale, politico, legale, di fornitura di servizi</a:t>
            </a:r>
          </a:p>
          <a:p>
            <a:r>
              <a:rPr lang="it-IT" dirty="0" smtClean="0">
                <a:solidFill>
                  <a:srgbClr val="002060"/>
                </a:solidFill>
              </a:rPr>
              <a:t>Rendono sempre più chiaro che il   ritorno dei confini minaccia diritti umani fondamentali</a:t>
            </a:r>
          </a:p>
          <a:p>
            <a:endParaRPr lang="it-IT" dirty="0"/>
          </a:p>
        </p:txBody>
      </p:sp>
    </p:spTree>
    <p:extLst>
      <p:ext uri="{BB962C8B-B14F-4D97-AF65-F5344CB8AC3E}">
        <p14:creationId xmlns:p14="http://schemas.microsoft.com/office/powerpoint/2010/main" val="1919197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I corridoi umanitari</a:t>
            </a:r>
            <a:endParaRPr lang="it-IT" dirty="0">
              <a:solidFill>
                <a:srgbClr val="00B0F0"/>
              </a:solidFill>
            </a:endParaRPr>
          </a:p>
        </p:txBody>
      </p:sp>
      <p:sp>
        <p:nvSpPr>
          <p:cNvPr id="3" name="Segnaposto contenuto 2"/>
          <p:cNvSpPr>
            <a:spLocks noGrp="1"/>
          </p:cNvSpPr>
          <p:nvPr>
            <p:ph idx="1"/>
          </p:nvPr>
        </p:nvSpPr>
        <p:spPr/>
        <p:txBody>
          <a:bodyPr/>
          <a:lstStyle/>
          <a:p>
            <a:r>
              <a:rPr lang="it-IT" dirty="0" smtClean="0">
                <a:solidFill>
                  <a:srgbClr val="002060"/>
                </a:solidFill>
              </a:rPr>
              <a:t>L’iniziativa viene da soggetti religiosi: forze morali di respiro universale</a:t>
            </a:r>
          </a:p>
          <a:p>
            <a:r>
              <a:rPr lang="it-IT" dirty="0" smtClean="0">
                <a:solidFill>
                  <a:srgbClr val="002060"/>
                </a:solidFill>
              </a:rPr>
              <a:t>Interseca testimonianza, aiuto diretto e messaggio politico</a:t>
            </a:r>
          </a:p>
          <a:p>
            <a:r>
              <a:rPr lang="it-IT" dirty="0" smtClean="0">
                <a:solidFill>
                  <a:srgbClr val="002060"/>
                </a:solidFill>
              </a:rPr>
              <a:t>Si situa nel solco delle politiche di reinsediamento  </a:t>
            </a:r>
          </a:p>
          <a:p>
            <a:r>
              <a:rPr lang="it-IT" dirty="0" smtClean="0">
                <a:solidFill>
                  <a:srgbClr val="002060"/>
                </a:solidFill>
              </a:rPr>
              <a:t>Mostra che tra chiusura delle frontiere e affidamento ai trafficanti c’è una terza via</a:t>
            </a:r>
            <a:endParaRPr lang="it-IT" dirty="0">
              <a:solidFill>
                <a:srgbClr val="002060"/>
              </a:solidFill>
            </a:endParaRPr>
          </a:p>
        </p:txBody>
      </p:sp>
    </p:spTree>
    <p:extLst>
      <p:ext uri="{BB962C8B-B14F-4D97-AF65-F5344CB8AC3E}">
        <p14:creationId xmlns:p14="http://schemas.microsoft.com/office/powerpoint/2010/main" val="24983131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457200" y="0"/>
            <a:ext cx="8229600" cy="980728"/>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5000" dirty="0" smtClean="0">
                <a:solidFill>
                  <a:srgbClr val="00B0F0"/>
                </a:solidFill>
                <a:latin typeface="Constantia" pitchFamily="18" charset="0"/>
              </a:rPr>
              <a:t>Conclusioni e proposte</a:t>
            </a:r>
            <a:endParaRPr lang="it-IT" sz="5000" dirty="0">
              <a:solidFill>
                <a:srgbClr val="00B0F0"/>
              </a:solidFill>
              <a:latin typeface="Constantia" pitchFamily="18" charset="0"/>
            </a:endParaRPr>
          </a:p>
        </p:txBody>
      </p:sp>
      <p:sp>
        <p:nvSpPr>
          <p:cNvPr id="21507" name="Text Box 2"/>
          <p:cNvSpPr txBox="1">
            <a:spLocks noChangeArrowheads="1"/>
          </p:cNvSpPr>
          <p:nvPr/>
        </p:nvSpPr>
        <p:spPr bwMode="auto">
          <a:xfrm>
            <a:off x="-108520" y="980729"/>
            <a:ext cx="9252520" cy="5343872"/>
          </a:xfrm>
          <a:prstGeom prst="rect">
            <a:avLst/>
          </a:prstGeom>
          <a:noFill/>
          <a:ln w="9525">
            <a:noFill/>
            <a:round/>
            <a:headEnd/>
            <a:tailEnd/>
          </a:ln>
        </p:spPr>
        <p:txBody>
          <a:bodyPr/>
          <a:lstStyle/>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sz="2400" dirty="0">
                <a:solidFill>
                  <a:srgbClr val="002060"/>
                </a:solidFill>
                <a:latin typeface="Constantia" pitchFamily="18" charset="0"/>
              </a:rPr>
              <a:t>Serve una </a:t>
            </a:r>
            <a:r>
              <a:rPr lang="it-IT" sz="2400" dirty="0" err="1">
                <a:solidFill>
                  <a:srgbClr val="002060"/>
                </a:solidFill>
                <a:latin typeface="Constantia" pitchFamily="18" charset="0"/>
              </a:rPr>
              <a:t>governance</a:t>
            </a:r>
            <a:r>
              <a:rPr lang="it-IT" sz="2400" dirty="0">
                <a:solidFill>
                  <a:srgbClr val="002060"/>
                </a:solidFill>
                <a:latin typeface="Constantia" pitchFamily="18" charset="0"/>
              </a:rPr>
              <a:t> mondiale o almeno europea delle </a:t>
            </a:r>
            <a:r>
              <a:rPr lang="it-IT" sz="2400" dirty="0" smtClean="0">
                <a:solidFill>
                  <a:srgbClr val="002060"/>
                </a:solidFill>
                <a:latin typeface="Constantia" pitchFamily="18" charset="0"/>
              </a:rPr>
              <a:t>migrazioni: migrazioni sicure e regolate (compact ONU)</a:t>
            </a: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dirty="0" smtClean="0">
                <a:solidFill>
                  <a:srgbClr val="002060"/>
                </a:solidFill>
                <a:latin typeface="Constantia" pitchFamily="18" charset="0"/>
              </a:rPr>
              <a:t>Distinguere diversi tipi e status di migranti</a:t>
            </a: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sz="2400" dirty="0" smtClean="0">
                <a:solidFill>
                  <a:srgbClr val="002060"/>
                </a:solidFill>
                <a:latin typeface="Constantia" pitchFamily="18" charset="0"/>
              </a:rPr>
              <a:t>Istituire canali </a:t>
            </a:r>
            <a:r>
              <a:rPr lang="it-IT" sz="2400" dirty="0">
                <a:solidFill>
                  <a:srgbClr val="002060"/>
                </a:solidFill>
                <a:latin typeface="Constantia" pitchFamily="18" charset="0"/>
              </a:rPr>
              <a:t>legali di ingresso </a:t>
            </a:r>
            <a:r>
              <a:rPr lang="it-IT" sz="2400" dirty="0" smtClean="0">
                <a:solidFill>
                  <a:srgbClr val="002060"/>
                </a:solidFill>
                <a:latin typeface="Constantia" pitchFamily="18" charset="0"/>
              </a:rPr>
              <a:t>più </a:t>
            </a:r>
            <a:r>
              <a:rPr lang="it-IT" sz="2400" dirty="0">
                <a:solidFill>
                  <a:srgbClr val="002060"/>
                </a:solidFill>
                <a:latin typeface="Constantia" pitchFamily="18" charset="0"/>
              </a:rPr>
              <a:t>convenienti di quelli </a:t>
            </a:r>
            <a:r>
              <a:rPr lang="it-IT" sz="2400" dirty="0" smtClean="0">
                <a:solidFill>
                  <a:srgbClr val="002060"/>
                </a:solidFill>
                <a:latin typeface="Constantia" pitchFamily="18" charset="0"/>
              </a:rPr>
              <a:t>irregolari, evitare che l’asilo sia l’unico canale di ingresso: riaprire all’immigrazione stagionale per lavoro</a:t>
            </a: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dirty="0" smtClean="0">
                <a:solidFill>
                  <a:srgbClr val="002060"/>
                </a:solidFill>
                <a:latin typeface="Constantia" pitchFamily="18" charset="0"/>
              </a:rPr>
              <a:t>Permesso al richiedente asilo che trova lavoro</a:t>
            </a:r>
            <a:endParaRPr lang="it-IT" sz="2400" dirty="0" smtClean="0">
              <a:solidFill>
                <a:srgbClr val="002060"/>
              </a:solidFill>
              <a:latin typeface="Constantia" pitchFamily="18" charset="0"/>
            </a:endParaRP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dirty="0" smtClean="0">
                <a:solidFill>
                  <a:srgbClr val="002060"/>
                </a:solidFill>
                <a:latin typeface="Constantia" pitchFamily="18" charset="0"/>
              </a:rPr>
              <a:t>Per l’asilo: canali umanitari, reinsediamenti, quote/paese, coinvolgimento della società civile</a:t>
            </a:r>
            <a:endParaRPr lang="it-IT" sz="2400" dirty="0">
              <a:solidFill>
                <a:srgbClr val="002060"/>
              </a:solidFill>
              <a:latin typeface="Constantia" pitchFamily="18" charset="0"/>
            </a:endParaRP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sz="2400" dirty="0" smtClean="0">
                <a:solidFill>
                  <a:srgbClr val="002060"/>
                </a:solidFill>
                <a:latin typeface="Constantia" pitchFamily="18" charset="0"/>
              </a:rPr>
              <a:t>Adeguare </a:t>
            </a:r>
            <a:r>
              <a:rPr lang="it-IT" sz="2400" dirty="0">
                <a:solidFill>
                  <a:srgbClr val="002060"/>
                </a:solidFill>
                <a:latin typeface="Constantia" pitchFamily="18" charset="0"/>
              </a:rPr>
              <a:t>istituzioni, comunicazione, mentalità alla </a:t>
            </a:r>
            <a:r>
              <a:rPr lang="it-IT" sz="2400" dirty="0" err="1">
                <a:solidFill>
                  <a:srgbClr val="002060"/>
                </a:solidFill>
                <a:latin typeface="Constantia" pitchFamily="18" charset="0"/>
              </a:rPr>
              <a:t>cosmopolitizzazione</a:t>
            </a:r>
            <a:r>
              <a:rPr lang="it-IT" sz="2400" dirty="0">
                <a:solidFill>
                  <a:srgbClr val="002060"/>
                </a:solidFill>
                <a:latin typeface="Constantia" pitchFamily="18" charset="0"/>
              </a:rPr>
              <a:t> del mondo: il mondo è diventato più vasto delle nostre idee, abbiamo bisogno di idee capaci di andare più avanti del mondo attuale</a:t>
            </a:r>
          </a:p>
        </p:txBody>
      </p:sp>
    </p:spTree>
    <p:extLst>
      <p:ext uri="{BB962C8B-B14F-4D97-AF65-F5344CB8AC3E}">
        <p14:creationId xmlns:p14="http://schemas.microsoft.com/office/powerpoint/2010/main" val="165643038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457200" y="704850"/>
            <a:ext cx="8229600" cy="1143000"/>
          </a:xfrm>
          <a:prstGeom prst="rect">
            <a:avLst/>
          </a:prstGeom>
          <a:noFill/>
          <a:ln w="9525">
            <a:noFill/>
            <a:round/>
            <a:headEnd/>
            <a:tailEnd/>
          </a:ln>
        </p:spPr>
        <p:txBody>
          <a:bodyPr wrap="none" anchor="ctr"/>
          <a:lstStyle/>
          <a:p>
            <a:endParaRPr lang="it-IT"/>
          </a:p>
        </p:txBody>
      </p:sp>
      <p:sp>
        <p:nvSpPr>
          <p:cNvPr id="22531" name="Text Box 2"/>
          <p:cNvSpPr txBox="1">
            <a:spLocks noChangeArrowheads="1"/>
          </p:cNvSpPr>
          <p:nvPr/>
        </p:nvSpPr>
        <p:spPr bwMode="auto">
          <a:xfrm>
            <a:off x="457200" y="1935163"/>
            <a:ext cx="8229600" cy="4389437"/>
          </a:xfrm>
          <a:prstGeom prst="rect">
            <a:avLst/>
          </a:prstGeom>
          <a:noFill/>
          <a:ln w="9525">
            <a:noFill/>
            <a:round/>
            <a:headEnd/>
            <a:tailEnd/>
          </a:ln>
        </p:spPr>
        <p:txBody>
          <a:bodyPr/>
          <a:lstStyle/>
          <a:p>
            <a:pPr marL="271463" indent="-271463">
              <a:spcBef>
                <a:spcPts val="65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sz="2600" dirty="0">
                <a:solidFill>
                  <a:srgbClr val="000000"/>
                </a:solidFill>
                <a:latin typeface="Constantia" pitchFamily="18" charset="0"/>
              </a:rPr>
              <a:t>“</a:t>
            </a:r>
            <a:r>
              <a:rPr lang="it-IT" sz="2600" dirty="0">
                <a:solidFill>
                  <a:srgbClr val="002060"/>
                </a:solidFill>
                <a:latin typeface="Constantia" pitchFamily="18" charset="0"/>
              </a:rPr>
              <a:t>i pregi delle democrazie liberali non consistono nel potere di chiudere le proprie frontiere, bensì nella capacità di prestare ascolto alle richieste di coloro che, per qualunque ragione, bussano alle porte” (S. </a:t>
            </a:r>
            <a:r>
              <a:rPr lang="it-IT" sz="2600" dirty="0" err="1">
                <a:solidFill>
                  <a:srgbClr val="002060"/>
                </a:solidFill>
                <a:latin typeface="Constantia" pitchFamily="18" charset="0"/>
              </a:rPr>
              <a:t>Benhabib</a:t>
            </a:r>
            <a:r>
              <a:rPr lang="it-IT" sz="2600" dirty="0">
                <a:solidFill>
                  <a:srgbClr val="002060"/>
                </a:solidFill>
                <a:latin typeface="Constantia" pitchFamily="18" charset="0"/>
              </a:rPr>
              <a:t>, 2005: 223).</a:t>
            </a:r>
          </a:p>
        </p:txBody>
      </p:sp>
    </p:spTree>
    <p:extLst>
      <p:ext uri="{BB962C8B-B14F-4D97-AF65-F5344CB8AC3E}">
        <p14:creationId xmlns:p14="http://schemas.microsoft.com/office/powerpoint/2010/main" val="359371401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solidFill>
                  <a:srgbClr val="00B0F0"/>
                </a:solidFill>
              </a:rPr>
              <a:t>Immigrazione e diversità</a:t>
            </a:r>
            <a:endParaRPr lang="it-IT" dirty="0">
              <a:solidFill>
                <a:srgbClr val="00B0F0"/>
              </a:solidFill>
            </a:endParaRPr>
          </a:p>
        </p:txBody>
      </p:sp>
      <p:sp>
        <p:nvSpPr>
          <p:cNvPr id="3" name="Segnaposto contenuto 2"/>
          <p:cNvSpPr>
            <a:spLocks noGrp="1"/>
          </p:cNvSpPr>
          <p:nvPr>
            <p:ph idx="1"/>
          </p:nvPr>
        </p:nvSpPr>
        <p:spPr>
          <a:xfrm>
            <a:off x="0" y="1124744"/>
            <a:ext cx="9144000" cy="4971256"/>
          </a:xfrm>
        </p:spPr>
        <p:txBody>
          <a:bodyPr/>
          <a:lstStyle/>
          <a:p>
            <a:pPr>
              <a:defRPr/>
            </a:pPr>
            <a:r>
              <a:rPr lang="it-IT" sz="2800" dirty="0" smtClean="0">
                <a:solidFill>
                  <a:srgbClr val="002060"/>
                </a:solidFill>
              </a:rPr>
              <a:t>Gli immigrati sono coloro che stanno sotto una </a:t>
            </a:r>
            <a:r>
              <a:rPr lang="it-IT" sz="2800" b="1" dirty="0" smtClean="0">
                <a:solidFill>
                  <a:srgbClr val="002060"/>
                </a:solidFill>
              </a:rPr>
              <a:t>doppia alterità</a:t>
            </a:r>
            <a:r>
              <a:rPr lang="it-IT" sz="2800" dirty="0" smtClean="0">
                <a:solidFill>
                  <a:srgbClr val="002060"/>
                </a:solidFill>
              </a:rPr>
              <a:t>: stranieri e poveri</a:t>
            </a:r>
          </a:p>
          <a:p>
            <a:pPr>
              <a:defRPr/>
            </a:pPr>
            <a:r>
              <a:rPr lang="it-IT" sz="2800" b="1" dirty="0" smtClean="0">
                <a:solidFill>
                  <a:srgbClr val="002060"/>
                </a:solidFill>
              </a:rPr>
              <a:t>La ricchezza sbianca</a:t>
            </a:r>
          </a:p>
          <a:p>
            <a:pPr>
              <a:defRPr/>
            </a:pPr>
            <a:r>
              <a:rPr lang="it-IT" sz="2800" dirty="0" smtClean="0">
                <a:solidFill>
                  <a:srgbClr val="002060"/>
                </a:solidFill>
              </a:rPr>
              <a:t>Contrapposizione tra mobilità e immigrazione, tra comunitari ed extracomunitari</a:t>
            </a:r>
          </a:p>
          <a:p>
            <a:pPr>
              <a:defRPr/>
            </a:pPr>
            <a:r>
              <a:rPr lang="it-IT" sz="2800" dirty="0" smtClean="0">
                <a:solidFill>
                  <a:srgbClr val="002060"/>
                </a:solidFill>
              </a:rPr>
              <a:t>In questo senso il termine </a:t>
            </a:r>
            <a:r>
              <a:rPr lang="it-IT" sz="2800" b="1" dirty="0" smtClean="0">
                <a:solidFill>
                  <a:srgbClr val="002060"/>
                </a:solidFill>
              </a:rPr>
              <a:t>immigrati </a:t>
            </a:r>
            <a:r>
              <a:rPr lang="it-IT" sz="2800" dirty="0" smtClean="0">
                <a:solidFill>
                  <a:srgbClr val="002060"/>
                </a:solidFill>
              </a:rPr>
              <a:t>contiene un implicito </a:t>
            </a:r>
            <a:r>
              <a:rPr lang="it-IT" sz="2800" b="1" dirty="0" smtClean="0">
                <a:solidFill>
                  <a:srgbClr val="002060"/>
                </a:solidFill>
              </a:rPr>
              <a:t>significato svalutativo e minaccioso</a:t>
            </a:r>
          </a:p>
          <a:p>
            <a:pPr marL="0" indent="0">
              <a:buNone/>
              <a:defRPr/>
            </a:pPr>
            <a:endParaRPr lang="it-IT" dirty="0"/>
          </a:p>
        </p:txBody>
      </p:sp>
    </p:spTree>
    <p:extLst>
      <p:ext uri="{BB962C8B-B14F-4D97-AF65-F5344CB8AC3E}">
        <p14:creationId xmlns:p14="http://schemas.microsoft.com/office/powerpoint/2010/main" val="30098271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196752"/>
          </a:xfrm>
        </p:spPr>
        <p:txBody>
          <a:bodyPr/>
          <a:lstStyle/>
          <a:p>
            <a:r>
              <a:rPr lang="it-IT" dirty="0" smtClean="0">
                <a:solidFill>
                  <a:srgbClr val="00B0F0"/>
                </a:solidFill>
              </a:rPr>
              <a:t>Domande per la discussione</a:t>
            </a:r>
            <a:endParaRPr lang="it-IT" dirty="0">
              <a:solidFill>
                <a:srgbClr val="00B0F0"/>
              </a:solidFill>
            </a:endParaRPr>
          </a:p>
        </p:txBody>
      </p:sp>
      <p:sp>
        <p:nvSpPr>
          <p:cNvPr id="3" name="Segnaposto contenuto 2"/>
          <p:cNvSpPr>
            <a:spLocks noGrp="1"/>
          </p:cNvSpPr>
          <p:nvPr>
            <p:ph idx="1"/>
          </p:nvPr>
        </p:nvSpPr>
        <p:spPr>
          <a:xfrm>
            <a:off x="0" y="836712"/>
            <a:ext cx="9144000" cy="5289451"/>
          </a:xfrm>
        </p:spPr>
        <p:txBody>
          <a:bodyPr/>
          <a:lstStyle/>
          <a:p>
            <a:r>
              <a:rPr lang="it-IT" dirty="0" smtClean="0">
                <a:solidFill>
                  <a:srgbClr val="002060"/>
                </a:solidFill>
              </a:rPr>
              <a:t>Perché si è prodotta in Italia una forbice così ampia tra dati obiettivi e rappresentazioni dell’immigrazione</a:t>
            </a:r>
          </a:p>
          <a:p>
            <a:r>
              <a:rPr lang="it-IT" dirty="0" smtClean="0">
                <a:solidFill>
                  <a:srgbClr val="002060"/>
                </a:solidFill>
              </a:rPr>
              <a:t>Perché i richiedenti asilo incontrano un’ostilità così marcata?</a:t>
            </a:r>
          </a:p>
          <a:p>
            <a:r>
              <a:rPr lang="it-IT" dirty="0" smtClean="0">
                <a:solidFill>
                  <a:srgbClr val="002060"/>
                </a:solidFill>
              </a:rPr>
              <a:t>Quali ambienti si mostrano più ricettivi verso immigrati e rifugiati?</a:t>
            </a:r>
          </a:p>
          <a:p>
            <a:r>
              <a:rPr lang="it-IT" dirty="0" smtClean="0">
                <a:solidFill>
                  <a:srgbClr val="002060"/>
                </a:solidFill>
              </a:rPr>
              <a:t>Come si potrebbe agire per promuovere maggiore accettazione?</a:t>
            </a:r>
          </a:p>
          <a:p>
            <a:r>
              <a:rPr lang="it-IT" dirty="0" smtClean="0">
                <a:solidFill>
                  <a:srgbClr val="002060"/>
                </a:solidFill>
              </a:rPr>
              <a:t>Conoscete delle buone pratiche da condividere?</a:t>
            </a:r>
          </a:p>
          <a:p>
            <a:endParaRPr lang="it-IT" dirty="0"/>
          </a:p>
        </p:txBody>
      </p:sp>
    </p:spTree>
    <p:extLst>
      <p:ext uri="{BB962C8B-B14F-4D97-AF65-F5344CB8AC3E}">
        <p14:creationId xmlns:p14="http://schemas.microsoft.com/office/powerpoint/2010/main" val="22467692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457200" y="704850"/>
            <a:ext cx="8229600" cy="1143000"/>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5000" dirty="0">
                <a:solidFill>
                  <a:srgbClr val="00B0F0"/>
                </a:solidFill>
                <a:latin typeface="Constantia" pitchFamily="18" charset="0"/>
              </a:rPr>
              <a:t>Per saperne di più</a:t>
            </a:r>
          </a:p>
        </p:txBody>
      </p:sp>
      <p:sp>
        <p:nvSpPr>
          <p:cNvPr id="24579" name="Text Box 2"/>
          <p:cNvSpPr txBox="1">
            <a:spLocks noChangeArrowheads="1"/>
          </p:cNvSpPr>
          <p:nvPr/>
        </p:nvSpPr>
        <p:spPr bwMode="auto">
          <a:xfrm>
            <a:off x="457200" y="1935163"/>
            <a:ext cx="8229600" cy="4389437"/>
          </a:xfrm>
          <a:prstGeom prst="rect">
            <a:avLst/>
          </a:prstGeom>
          <a:noFill/>
          <a:ln w="9525">
            <a:noFill/>
            <a:round/>
            <a:headEnd/>
            <a:tailEnd/>
          </a:ln>
        </p:spPr>
        <p:txBody>
          <a:bodyPr/>
          <a:lstStyle/>
          <a:p>
            <a:pPr marL="273050" indent="-271463">
              <a:spcBef>
                <a:spcPts val="650"/>
              </a:spcBef>
              <a:buClrTx/>
              <a:buSzPct val="95000"/>
              <a:buFontTx/>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it-IT" sz="2600" dirty="0">
              <a:solidFill>
                <a:srgbClr val="000000"/>
              </a:solidFill>
              <a:latin typeface="Constantia" pitchFamily="18" charset="0"/>
            </a:endParaRP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M. Ambrosini, </a:t>
            </a:r>
            <a:r>
              <a:rPr lang="it-IT" sz="2600" i="1" dirty="0" smtClean="0">
                <a:solidFill>
                  <a:srgbClr val="002060"/>
                </a:solidFill>
                <a:latin typeface="Constantia" pitchFamily="18" charset="0"/>
              </a:rPr>
              <a:t>Migrazioni</a:t>
            </a:r>
            <a:r>
              <a:rPr lang="it-IT" sz="2600" dirty="0" smtClean="0">
                <a:solidFill>
                  <a:srgbClr val="002060"/>
                </a:solidFill>
                <a:latin typeface="Constantia" pitchFamily="18" charset="0"/>
              </a:rPr>
              <a:t>, EGEA.</a:t>
            </a: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M. Ambrosini</a:t>
            </a:r>
            <a:r>
              <a:rPr lang="it-IT" sz="2600" i="1" dirty="0" smtClean="0">
                <a:solidFill>
                  <a:srgbClr val="002060"/>
                </a:solidFill>
                <a:latin typeface="Constantia" pitchFamily="18" charset="0"/>
              </a:rPr>
              <a:t>, Non passa lo straniero?</a:t>
            </a:r>
            <a:r>
              <a:rPr lang="it-IT" sz="2600" dirty="0" smtClean="0">
                <a:solidFill>
                  <a:srgbClr val="002060"/>
                </a:solidFill>
                <a:latin typeface="Constantia" pitchFamily="18" charset="0"/>
              </a:rPr>
              <a:t>, Cittadella</a:t>
            </a: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M. Ambrosini, </a:t>
            </a:r>
            <a:r>
              <a:rPr lang="it-IT" sz="2600" i="1" dirty="0" smtClean="0">
                <a:solidFill>
                  <a:srgbClr val="002060"/>
                </a:solidFill>
                <a:latin typeface="Constantia" pitchFamily="18" charset="0"/>
              </a:rPr>
              <a:t>Immigrazione irregolare e welfare invisibile. Il lavoro di cura oltre le frontiere</a:t>
            </a:r>
            <a:r>
              <a:rPr lang="it-IT" sz="2600" dirty="0" smtClean="0">
                <a:solidFill>
                  <a:srgbClr val="002060"/>
                </a:solidFill>
                <a:latin typeface="Constantia" pitchFamily="18" charset="0"/>
              </a:rPr>
              <a:t>, Il Mulino</a:t>
            </a: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M. Ambrosini, </a:t>
            </a:r>
            <a:r>
              <a:rPr lang="it-IT" sz="2600" i="1" dirty="0" smtClean="0">
                <a:solidFill>
                  <a:srgbClr val="002060"/>
                </a:solidFill>
                <a:latin typeface="Constantia" pitchFamily="18" charset="0"/>
              </a:rPr>
              <a:t>Sociologia delle migrazioni</a:t>
            </a:r>
            <a:r>
              <a:rPr lang="it-IT" sz="2600" dirty="0" smtClean="0">
                <a:solidFill>
                  <a:srgbClr val="002060"/>
                </a:solidFill>
                <a:latin typeface="Constantia" pitchFamily="18" charset="0"/>
              </a:rPr>
              <a:t>, Il Mulino</a:t>
            </a: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Rivista </a:t>
            </a:r>
            <a:r>
              <a:rPr lang="it-IT" sz="2600" dirty="0">
                <a:solidFill>
                  <a:srgbClr val="002060"/>
                </a:solidFill>
                <a:latin typeface="Constantia" pitchFamily="18" charset="0"/>
              </a:rPr>
              <a:t>“Mondi migranti”, ed. </a:t>
            </a:r>
            <a:r>
              <a:rPr lang="it-IT" sz="2600" dirty="0" err="1">
                <a:solidFill>
                  <a:srgbClr val="002060"/>
                </a:solidFill>
                <a:latin typeface="Constantia" pitchFamily="18" charset="0"/>
              </a:rPr>
              <a:t>FrancoAngeli</a:t>
            </a:r>
            <a:endParaRPr lang="it-IT" sz="2600" dirty="0">
              <a:solidFill>
                <a:srgbClr val="002060"/>
              </a:solidFill>
              <a:latin typeface="Constantia" pitchFamily="18" charset="0"/>
            </a:endParaRPr>
          </a:p>
        </p:txBody>
      </p:sp>
    </p:spTree>
    <p:extLst>
      <p:ext uri="{BB962C8B-B14F-4D97-AF65-F5344CB8AC3E}">
        <p14:creationId xmlns:p14="http://schemas.microsoft.com/office/powerpoint/2010/main" val="368758759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268760"/>
          </a:xfrm>
        </p:spPr>
        <p:txBody>
          <a:bodyPr/>
          <a:lstStyle/>
          <a:p>
            <a:r>
              <a:rPr lang="it-IT" dirty="0">
                <a:solidFill>
                  <a:srgbClr val="00B0F0"/>
                </a:solidFill>
              </a:rPr>
              <a:t>Rappresentazioni e realtà dell’immigrazione</a:t>
            </a:r>
          </a:p>
        </p:txBody>
      </p:sp>
      <p:sp>
        <p:nvSpPr>
          <p:cNvPr id="3" name="Segnaposto contenuto 2"/>
          <p:cNvSpPr>
            <a:spLocks noGrp="1"/>
          </p:cNvSpPr>
          <p:nvPr>
            <p:ph sz="half" idx="1"/>
          </p:nvPr>
        </p:nvSpPr>
        <p:spPr>
          <a:xfrm>
            <a:off x="457200" y="1268760"/>
            <a:ext cx="4038600" cy="4857403"/>
          </a:xfrm>
        </p:spPr>
        <p:txBody>
          <a:bodyPr/>
          <a:lstStyle/>
          <a:p>
            <a:pPr marL="0" indent="0">
              <a:buNone/>
            </a:pPr>
            <a:r>
              <a:rPr lang="it-IT" dirty="0" smtClean="0">
                <a:solidFill>
                  <a:srgbClr val="FF3399"/>
                </a:solidFill>
              </a:rPr>
              <a:t>Rappresentazione</a:t>
            </a:r>
            <a:r>
              <a:rPr lang="it-IT" dirty="0" smtClean="0"/>
              <a:t>:</a:t>
            </a:r>
          </a:p>
          <a:p>
            <a:r>
              <a:rPr lang="it-IT" sz="2400" dirty="0" smtClean="0">
                <a:solidFill>
                  <a:srgbClr val="002060"/>
                </a:solidFill>
              </a:rPr>
              <a:t>Immigrazione in aumento drammatico (fino alla chiusura dei porti)</a:t>
            </a:r>
          </a:p>
          <a:p>
            <a:r>
              <a:rPr lang="it-IT" sz="2400" dirty="0" smtClean="0">
                <a:solidFill>
                  <a:srgbClr val="002060"/>
                </a:solidFill>
              </a:rPr>
              <a:t>Asilo come ragione prevalente</a:t>
            </a:r>
          </a:p>
          <a:p>
            <a:r>
              <a:rPr lang="it-IT" sz="2400" dirty="0" smtClean="0">
                <a:solidFill>
                  <a:srgbClr val="002060"/>
                </a:solidFill>
              </a:rPr>
              <a:t>Proveniente da Africa e Medio Oriente</a:t>
            </a:r>
          </a:p>
          <a:p>
            <a:r>
              <a:rPr lang="it-IT" sz="2400" dirty="0" smtClean="0">
                <a:solidFill>
                  <a:srgbClr val="002060"/>
                </a:solidFill>
              </a:rPr>
              <a:t>Largamente maschile</a:t>
            </a:r>
          </a:p>
          <a:p>
            <a:r>
              <a:rPr lang="it-IT" sz="2400" dirty="0" smtClean="0">
                <a:solidFill>
                  <a:srgbClr val="002060"/>
                </a:solidFill>
              </a:rPr>
              <a:t>Di religione mussulmana	</a:t>
            </a:r>
          </a:p>
          <a:p>
            <a:r>
              <a:rPr lang="it-IT" sz="2400" dirty="0" smtClean="0">
                <a:solidFill>
                  <a:srgbClr val="002060"/>
                </a:solidFill>
              </a:rPr>
              <a:t>Dannosa per le finanze dello Stato</a:t>
            </a:r>
          </a:p>
          <a:p>
            <a:endParaRPr lang="it-IT" dirty="0"/>
          </a:p>
        </p:txBody>
      </p:sp>
      <p:sp>
        <p:nvSpPr>
          <p:cNvPr id="4" name="Segnaposto contenuto 3"/>
          <p:cNvSpPr>
            <a:spLocks noGrp="1"/>
          </p:cNvSpPr>
          <p:nvPr>
            <p:ph sz="half" idx="2"/>
          </p:nvPr>
        </p:nvSpPr>
        <p:spPr>
          <a:xfrm>
            <a:off x="4501896" y="1268761"/>
            <a:ext cx="4642104" cy="4968552"/>
          </a:xfrm>
        </p:spPr>
        <p:txBody>
          <a:bodyPr/>
          <a:lstStyle/>
          <a:p>
            <a:pPr marL="0" indent="0">
              <a:buNone/>
            </a:pPr>
            <a:r>
              <a:rPr lang="it-IT" dirty="0" smtClean="0">
                <a:solidFill>
                  <a:srgbClr val="FF3399"/>
                </a:solidFill>
              </a:rPr>
              <a:t>Evidenza statistica</a:t>
            </a:r>
            <a:r>
              <a:rPr lang="it-IT" dirty="0" smtClean="0"/>
              <a:t>:</a:t>
            </a:r>
          </a:p>
          <a:p>
            <a:r>
              <a:rPr lang="it-IT" sz="2400" dirty="0" smtClean="0">
                <a:solidFill>
                  <a:srgbClr val="002060"/>
                </a:solidFill>
              </a:rPr>
              <a:t>Immigrazione stazionaria </a:t>
            </a:r>
            <a:r>
              <a:rPr lang="it-IT" sz="2400" dirty="0">
                <a:solidFill>
                  <a:srgbClr val="002060"/>
                </a:solidFill>
              </a:rPr>
              <a:t>(</a:t>
            </a:r>
            <a:r>
              <a:rPr lang="it-IT" sz="2400" dirty="0" err="1">
                <a:solidFill>
                  <a:srgbClr val="002060"/>
                </a:solidFill>
              </a:rPr>
              <a:t>ca</a:t>
            </a:r>
            <a:r>
              <a:rPr lang="it-IT" sz="2400" dirty="0">
                <a:solidFill>
                  <a:srgbClr val="002060"/>
                </a:solidFill>
              </a:rPr>
              <a:t> </a:t>
            </a:r>
            <a:r>
              <a:rPr lang="it-IT" sz="2400" dirty="0" smtClean="0">
                <a:solidFill>
                  <a:srgbClr val="002060"/>
                </a:solidFill>
              </a:rPr>
              <a:t>5,3-5,5 MLN)+ </a:t>
            </a:r>
            <a:r>
              <a:rPr lang="it-IT" sz="2400" dirty="0" err="1" smtClean="0">
                <a:solidFill>
                  <a:srgbClr val="002060"/>
                </a:solidFill>
              </a:rPr>
              <a:t>ca</a:t>
            </a:r>
            <a:r>
              <a:rPr lang="it-IT" sz="2400" dirty="0" smtClean="0">
                <a:solidFill>
                  <a:srgbClr val="002060"/>
                </a:solidFill>
              </a:rPr>
              <a:t> 0,6 MLN </a:t>
            </a:r>
            <a:r>
              <a:rPr lang="it-IT" sz="2400" dirty="0" err="1" smtClean="0">
                <a:solidFill>
                  <a:srgbClr val="002060"/>
                </a:solidFill>
              </a:rPr>
              <a:t>irr</a:t>
            </a:r>
            <a:r>
              <a:rPr lang="it-IT" sz="2400" dirty="0" smtClean="0">
                <a:solidFill>
                  <a:srgbClr val="002060"/>
                </a:solidFill>
              </a:rPr>
              <a:t>.</a:t>
            </a:r>
          </a:p>
          <a:p>
            <a:r>
              <a:rPr lang="it-IT" sz="2400" dirty="0" smtClean="0">
                <a:solidFill>
                  <a:srgbClr val="002060"/>
                </a:solidFill>
              </a:rPr>
              <a:t>Lavoro e famiglia prevalenti, asilo marginale (circa 0,300 MLN)</a:t>
            </a:r>
          </a:p>
          <a:p>
            <a:r>
              <a:rPr lang="it-IT" sz="2400" dirty="0" smtClean="0">
                <a:solidFill>
                  <a:srgbClr val="002060"/>
                </a:solidFill>
              </a:rPr>
              <a:t>In maggioranza, europea e femminile</a:t>
            </a:r>
          </a:p>
          <a:p>
            <a:r>
              <a:rPr lang="it-IT" sz="2400" dirty="0" smtClean="0">
                <a:solidFill>
                  <a:srgbClr val="002060"/>
                </a:solidFill>
              </a:rPr>
              <a:t>Prevalentemente cristiana</a:t>
            </a:r>
          </a:p>
          <a:p>
            <a:r>
              <a:rPr lang="it-IT" sz="2400" dirty="0" smtClean="0">
                <a:solidFill>
                  <a:srgbClr val="002060"/>
                </a:solidFill>
              </a:rPr>
              <a:t>Vantaggiosa per le finanze dello Stato</a:t>
            </a:r>
            <a:endParaRPr lang="it-IT" sz="2400" dirty="0">
              <a:solidFill>
                <a:srgbClr val="002060"/>
              </a:solidFill>
            </a:endParaRPr>
          </a:p>
        </p:txBody>
      </p:sp>
    </p:spTree>
    <p:extLst>
      <p:ext uri="{BB962C8B-B14F-4D97-AF65-F5344CB8AC3E}">
        <p14:creationId xmlns:p14="http://schemas.microsoft.com/office/powerpoint/2010/main" val="1555987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183357"/>
            <a:ext cx="8229600" cy="1143000"/>
          </a:xfrm>
        </p:spPr>
        <p:txBody>
          <a:bodyPr/>
          <a:lstStyle/>
          <a:p>
            <a:r>
              <a:rPr lang="en-US" sz="2400" dirty="0">
                <a:solidFill>
                  <a:srgbClr val="00B0F0"/>
                </a:solidFill>
              </a:rPr>
              <a:t>Fig. 1. </a:t>
            </a:r>
            <a:r>
              <a:rPr lang="en-US" sz="2400" dirty="0" err="1">
                <a:solidFill>
                  <a:srgbClr val="00B0F0"/>
                </a:solidFill>
              </a:rPr>
              <a:t>L’immigrazione</a:t>
            </a:r>
            <a:r>
              <a:rPr lang="en-US" sz="2400" dirty="0">
                <a:solidFill>
                  <a:srgbClr val="00B0F0"/>
                </a:solidFill>
              </a:rPr>
              <a:t> </a:t>
            </a:r>
            <a:r>
              <a:rPr lang="en-US" sz="2400" dirty="0" err="1">
                <a:solidFill>
                  <a:srgbClr val="00B0F0"/>
                </a:solidFill>
              </a:rPr>
              <a:t>irregolare</a:t>
            </a:r>
            <a:r>
              <a:rPr lang="en-US" sz="2400" dirty="0">
                <a:solidFill>
                  <a:srgbClr val="00B0F0"/>
                </a:solidFill>
              </a:rPr>
              <a:t> in Italia </a:t>
            </a:r>
            <a:r>
              <a:rPr lang="en-US" sz="2400" dirty="0" err="1">
                <a:solidFill>
                  <a:srgbClr val="00B0F0"/>
                </a:solidFill>
              </a:rPr>
              <a:t>rispetto</a:t>
            </a:r>
            <a:r>
              <a:rPr lang="en-US" sz="2400" dirty="0">
                <a:solidFill>
                  <a:srgbClr val="00B0F0"/>
                </a:solidFill>
              </a:rPr>
              <a:t> </a:t>
            </a:r>
            <a:r>
              <a:rPr lang="en-US" sz="2400" dirty="0" err="1">
                <a:solidFill>
                  <a:srgbClr val="00B0F0"/>
                </a:solidFill>
              </a:rPr>
              <a:t>ai</a:t>
            </a:r>
            <a:r>
              <a:rPr lang="en-US" sz="2400" dirty="0">
                <a:solidFill>
                  <a:srgbClr val="00B0F0"/>
                </a:solidFill>
              </a:rPr>
              <a:t> </a:t>
            </a:r>
            <a:r>
              <a:rPr lang="en-US" sz="2400" dirty="0" err="1">
                <a:solidFill>
                  <a:srgbClr val="00B0F0"/>
                </a:solidFill>
              </a:rPr>
              <a:t>soggiornanti</a:t>
            </a:r>
            <a:r>
              <a:rPr lang="en-US" sz="2400" dirty="0">
                <a:solidFill>
                  <a:srgbClr val="00B0F0"/>
                </a:solidFill>
              </a:rPr>
              <a:t> </a:t>
            </a:r>
            <a:r>
              <a:rPr lang="en-US" sz="2400" dirty="0" err="1">
                <a:solidFill>
                  <a:srgbClr val="00B0F0"/>
                </a:solidFill>
              </a:rPr>
              <a:t>regolari</a:t>
            </a:r>
            <a:r>
              <a:rPr lang="en-US" sz="2400" dirty="0">
                <a:solidFill>
                  <a:srgbClr val="00B0F0"/>
                </a:solidFill>
              </a:rPr>
              <a:t>, 2002-2017. </a:t>
            </a:r>
            <a:r>
              <a:rPr lang="en-US" sz="2400" dirty="0" err="1">
                <a:solidFill>
                  <a:srgbClr val="00B0F0"/>
                </a:solidFill>
              </a:rPr>
              <a:t>Valori</a:t>
            </a:r>
            <a:r>
              <a:rPr lang="en-US" sz="2400" dirty="0">
                <a:solidFill>
                  <a:srgbClr val="00B0F0"/>
                </a:solidFill>
              </a:rPr>
              <a:t> </a:t>
            </a:r>
            <a:r>
              <a:rPr lang="en-US" sz="2400" dirty="0" err="1">
                <a:solidFill>
                  <a:srgbClr val="00B0F0"/>
                </a:solidFill>
              </a:rPr>
              <a:t>assoluti</a:t>
            </a:r>
            <a:r>
              <a:rPr lang="en-US" sz="2400" dirty="0">
                <a:solidFill>
                  <a:srgbClr val="00B0F0"/>
                </a:solidFill>
              </a:rPr>
              <a:t> in </a:t>
            </a:r>
            <a:r>
              <a:rPr lang="en-US" sz="2400" dirty="0" err="1">
                <a:solidFill>
                  <a:srgbClr val="00B0F0"/>
                </a:solidFill>
              </a:rPr>
              <a:t>migliaia</a:t>
            </a:r>
            <a:r>
              <a:rPr lang="en-US" sz="2400" dirty="0">
                <a:solidFill>
                  <a:srgbClr val="00B0F0"/>
                </a:solidFill>
              </a:rPr>
              <a:t> e </a:t>
            </a:r>
            <a:r>
              <a:rPr lang="en-US" sz="2400" dirty="0" err="1">
                <a:solidFill>
                  <a:srgbClr val="00B0F0"/>
                </a:solidFill>
              </a:rPr>
              <a:t>percentuali</a:t>
            </a:r>
            <a:r>
              <a:rPr lang="en-US" sz="2400" dirty="0">
                <a:solidFill>
                  <a:srgbClr val="00B0F0"/>
                </a:solidFill>
              </a:rPr>
              <a:t> (</a:t>
            </a:r>
            <a:r>
              <a:rPr lang="en-US" sz="1600" dirty="0">
                <a:solidFill>
                  <a:srgbClr val="00B0F0"/>
                </a:solidFill>
              </a:rPr>
              <a:t>Fonte: </a:t>
            </a:r>
            <a:r>
              <a:rPr lang="en-US" sz="1600" dirty="0" err="1">
                <a:solidFill>
                  <a:srgbClr val="00B0F0"/>
                </a:solidFill>
              </a:rPr>
              <a:t>A.Paparusso</a:t>
            </a:r>
            <a:r>
              <a:rPr lang="en-US" sz="1600" dirty="0">
                <a:solidFill>
                  <a:srgbClr val="00B0F0"/>
                </a:solidFill>
              </a:rPr>
              <a:t>, IRPPS-CNR, </a:t>
            </a:r>
            <a:r>
              <a:rPr lang="en-US" sz="1600" dirty="0" err="1">
                <a:solidFill>
                  <a:srgbClr val="00B0F0"/>
                </a:solidFill>
              </a:rPr>
              <a:t>su</a:t>
            </a:r>
            <a:r>
              <a:rPr lang="en-US" sz="1600" dirty="0">
                <a:solidFill>
                  <a:srgbClr val="00B0F0"/>
                </a:solidFill>
              </a:rPr>
              <a:t> </a:t>
            </a:r>
            <a:r>
              <a:rPr lang="en-US" sz="1600" dirty="0" err="1">
                <a:solidFill>
                  <a:srgbClr val="00B0F0"/>
                </a:solidFill>
              </a:rPr>
              <a:t>dati</a:t>
            </a:r>
            <a:r>
              <a:rPr lang="en-US" sz="1600" dirty="0">
                <a:solidFill>
                  <a:srgbClr val="00B0F0"/>
                </a:solidFill>
              </a:rPr>
              <a:t> ISTAT e ISMU) </a:t>
            </a:r>
            <a:endParaRPr lang="it-IT" sz="1600" dirty="0">
              <a:solidFill>
                <a:srgbClr val="00B0F0"/>
              </a:solidFill>
            </a:endParaRPr>
          </a:p>
        </p:txBody>
      </p:sp>
      <p:sp>
        <p:nvSpPr>
          <p:cNvPr id="3" name="Segnaposto contenuto 2"/>
          <p:cNvSpPr>
            <a:spLocks noGrp="1"/>
          </p:cNvSpPr>
          <p:nvPr>
            <p:ph idx="1"/>
          </p:nvPr>
        </p:nvSpPr>
        <p:spPr/>
        <p:txBody>
          <a:bodyPr/>
          <a:lstStyle/>
          <a:p>
            <a:endParaRPr lang="it-IT" dirty="0"/>
          </a:p>
        </p:txBody>
      </p:sp>
      <p:pic>
        <p:nvPicPr>
          <p:cNvPr id="4" name="Segnaposto contenuto 3"/>
          <p:cNvPicPr>
            <a:picLocks noChangeAspect="1"/>
          </p:cNvPicPr>
          <p:nvPr/>
        </p:nvPicPr>
        <p:blipFill>
          <a:blip r:embed="rId2"/>
          <a:stretch>
            <a:fillRect/>
          </a:stretch>
        </p:blipFill>
        <p:spPr>
          <a:xfrm>
            <a:off x="1" y="1417638"/>
            <a:ext cx="9144000" cy="5440362"/>
          </a:xfrm>
          <a:prstGeom prst="rect">
            <a:avLst/>
          </a:prstGeom>
        </p:spPr>
      </p:pic>
    </p:spTree>
    <p:extLst>
      <p:ext uri="{BB962C8B-B14F-4D97-AF65-F5344CB8AC3E}">
        <p14:creationId xmlns:p14="http://schemas.microsoft.com/office/powerpoint/2010/main" val="425755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Il caso dell’asilo</a:t>
            </a:r>
            <a:endParaRPr lang="it-IT" dirty="0">
              <a:solidFill>
                <a:srgbClr val="00B0F0"/>
              </a:solidFill>
            </a:endParaRPr>
          </a:p>
        </p:txBody>
      </p:sp>
      <p:sp>
        <p:nvSpPr>
          <p:cNvPr id="3" name="Segnaposto contenuto 2"/>
          <p:cNvSpPr>
            <a:spLocks noGrp="1"/>
          </p:cNvSpPr>
          <p:nvPr>
            <p:ph idx="1"/>
          </p:nvPr>
        </p:nvSpPr>
        <p:spPr/>
        <p:txBody>
          <a:bodyPr/>
          <a:lstStyle/>
          <a:p>
            <a:r>
              <a:rPr lang="it-IT" dirty="0">
                <a:solidFill>
                  <a:srgbClr val="002060"/>
                </a:solidFill>
              </a:rPr>
              <a:t>I richiedenti asilo arrivano in gruppi, sono giovani maschi ben distinguibili</a:t>
            </a:r>
          </a:p>
          <a:p>
            <a:r>
              <a:rPr lang="it-IT" dirty="0">
                <a:solidFill>
                  <a:srgbClr val="002060"/>
                </a:solidFill>
              </a:rPr>
              <a:t>Appaiono il caso esemplare dell’immigrazione più temuta: non richiesti, arrivano spontaneamente, chiedono assistenza</a:t>
            </a:r>
          </a:p>
          <a:p>
            <a:endParaRPr lang="it-IT" dirty="0"/>
          </a:p>
        </p:txBody>
      </p:sp>
    </p:spTree>
    <p:extLst>
      <p:ext uri="{BB962C8B-B14F-4D97-AF65-F5344CB8AC3E}">
        <p14:creationId xmlns:p14="http://schemas.microsoft.com/office/powerpoint/2010/main" val="3897875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504" y="274638"/>
            <a:ext cx="8579296" cy="1143000"/>
          </a:xfrm>
        </p:spPr>
        <p:txBody>
          <a:bodyPr/>
          <a:lstStyle/>
          <a:p>
            <a:r>
              <a:rPr lang="it-IT" dirty="0" smtClean="0">
                <a:solidFill>
                  <a:srgbClr val="00B0F0"/>
                </a:solidFill>
              </a:rPr>
              <a:t>Le tre P della selettività dei confini</a:t>
            </a:r>
            <a:endParaRPr lang="it-IT" dirty="0">
              <a:solidFill>
                <a:srgbClr val="00B0F0"/>
              </a:solidFill>
            </a:endParaRPr>
          </a:p>
        </p:txBody>
      </p:sp>
      <p:sp>
        <p:nvSpPr>
          <p:cNvPr id="3" name="Segnaposto contenuto 2"/>
          <p:cNvSpPr>
            <a:spLocks noGrp="1"/>
          </p:cNvSpPr>
          <p:nvPr>
            <p:ph idx="1"/>
          </p:nvPr>
        </p:nvSpPr>
        <p:spPr/>
        <p:txBody>
          <a:bodyPr/>
          <a:lstStyle/>
          <a:p>
            <a:r>
              <a:rPr lang="it-IT" dirty="0" smtClean="0">
                <a:solidFill>
                  <a:srgbClr val="002060"/>
                </a:solidFill>
              </a:rPr>
              <a:t>il </a:t>
            </a:r>
            <a:r>
              <a:rPr lang="it-IT" dirty="0">
                <a:solidFill>
                  <a:srgbClr val="002060"/>
                </a:solidFill>
              </a:rPr>
              <a:t>potere dei </a:t>
            </a:r>
            <a:r>
              <a:rPr lang="it-IT" b="1" dirty="0" smtClean="0">
                <a:solidFill>
                  <a:srgbClr val="002060"/>
                </a:solidFill>
              </a:rPr>
              <a:t>passaporti</a:t>
            </a:r>
            <a:r>
              <a:rPr lang="it-IT" dirty="0">
                <a:solidFill>
                  <a:srgbClr val="002060"/>
                </a:solidFill>
              </a:rPr>
              <a:t> </a:t>
            </a:r>
            <a:r>
              <a:rPr lang="it-IT" dirty="0" smtClean="0">
                <a:solidFill>
                  <a:srgbClr val="002060"/>
                </a:solidFill>
              </a:rPr>
              <a:t>(Giappone: 190 paesi senza visto; Iraq e </a:t>
            </a:r>
            <a:r>
              <a:rPr lang="it-IT" dirty="0" err="1" smtClean="0">
                <a:solidFill>
                  <a:srgbClr val="002060"/>
                </a:solidFill>
              </a:rPr>
              <a:t>Afaghanistan</a:t>
            </a:r>
            <a:r>
              <a:rPr lang="it-IT" dirty="0" smtClean="0">
                <a:solidFill>
                  <a:srgbClr val="002060"/>
                </a:solidFill>
              </a:rPr>
              <a:t>: 30)</a:t>
            </a:r>
          </a:p>
          <a:p>
            <a:r>
              <a:rPr lang="it-IT" dirty="0" smtClean="0">
                <a:solidFill>
                  <a:srgbClr val="002060"/>
                </a:solidFill>
              </a:rPr>
              <a:t>dei </a:t>
            </a:r>
            <a:r>
              <a:rPr lang="it-IT" b="1" dirty="0" smtClean="0">
                <a:solidFill>
                  <a:srgbClr val="002060"/>
                </a:solidFill>
              </a:rPr>
              <a:t>portafogli </a:t>
            </a:r>
            <a:r>
              <a:rPr lang="it-IT" dirty="0" smtClean="0">
                <a:solidFill>
                  <a:srgbClr val="002060"/>
                </a:solidFill>
              </a:rPr>
              <a:t>(</a:t>
            </a:r>
            <a:r>
              <a:rPr lang="it-IT" dirty="0" err="1" smtClean="0">
                <a:solidFill>
                  <a:srgbClr val="002060"/>
                </a:solidFill>
              </a:rPr>
              <a:t>ius</a:t>
            </a:r>
            <a:r>
              <a:rPr lang="it-IT" dirty="0" smtClean="0">
                <a:solidFill>
                  <a:srgbClr val="002060"/>
                </a:solidFill>
              </a:rPr>
              <a:t> </a:t>
            </a:r>
            <a:r>
              <a:rPr lang="it-IT" dirty="0" err="1" smtClean="0">
                <a:solidFill>
                  <a:srgbClr val="002060"/>
                </a:solidFill>
              </a:rPr>
              <a:t>pecuniae</a:t>
            </a:r>
            <a:r>
              <a:rPr lang="it-IT" dirty="0" smtClean="0">
                <a:solidFill>
                  <a:srgbClr val="002060"/>
                </a:solidFill>
              </a:rPr>
              <a:t> anche nell’UE, a Cipro e a Malata)</a:t>
            </a:r>
          </a:p>
          <a:p>
            <a:r>
              <a:rPr lang="it-IT" dirty="0" smtClean="0">
                <a:solidFill>
                  <a:srgbClr val="002060"/>
                </a:solidFill>
              </a:rPr>
              <a:t>delle </a:t>
            </a:r>
            <a:r>
              <a:rPr lang="it-IT" b="1" dirty="0" smtClean="0">
                <a:solidFill>
                  <a:srgbClr val="002060"/>
                </a:solidFill>
              </a:rPr>
              <a:t>professioni </a:t>
            </a:r>
            <a:r>
              <a:rPr lang="it-IT" dirty="0" smtClean="0">
                <a:solidFill>
                  <a:srgbClr val="002060"/>
                </a:solidFill>
              </a:rPr>
              <a:t>(la carta Blu nell’UE, la carta verde negli USA)</a:t>
            </a:r>
            <a:endParaRPr lang="it-IT" dirty="0">
              <a:solidFill>
                <a:srgbClr val="002060"/>
              </a:solidFill>
            </a:endParaRPr>
          </a:p>
          <a:p>
            <a:r>
              <a:rPr lang="it-IT" b="1" dirty="0">
                <a:solidFill>
                  <a:srgbClr val="002060"/>
                </a:solidFill>
              </a:rPr>
              <a:t>La ricchezza sbianca!</a:t>
            </a:r>
          </a:p>
          <a:p>
            <a:endParaRPr lang="it-IT" dirty="0"/>
          </a:p>
        </p:txBody>
      </p:sp>
    </p:spTree>
    <p:extLst>
      <p:ext uri="{BB962C8B-B14F-4D97-AF65-F5344CB8AC3E}">
        <p14:creationId xmlns:p14="http://schemas.microsoft.com/office/powerpoint/2010/main" val="37064115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olo 1"/>
          <p:cNvSpPr>
            <a:spLocks noGrp="1"/>
          </p:cNvSpPr>
          <p:nvPr>
            <p:ph type="title"/>
          </p:nvPr>
        </p:nvSpPr>
        <p:spPr/>
        <p:txBody>
          <a:bodyPr/>
          <a:lstStyle/>
          <a:p>
            <a:r>
              <a:rPr lang="it-IT" dirty="0" smtClean="0">
                <a:solidFill>
                  <a:srgbClr val="00B0F0"/>
                </a:solidFill>
              </a:rPr>
              <a:t>Autorizzazione e riconoscimento</a:t>
            </a:r>
          </a:p>
        </p:txBody>
      </p:sp>
      <p:graphicFrame>
        <p:nvGraphicFramePr>
          <p:cNvPr id="5" name="Segnaposto contenuto 4"/>
          <p:cNvGraphicFramePr>
            <a:graphicFrameLocks noGrp="1"/>
          </p:cNvGraphicFramePr>
          <p:nvPr>
            <p:ph idx="1"/>
            <p:extLst/>
          </p:nvPr>
        </p:nvGraphicFramePr>
        <p:xfrm>
          <a:off x="76200" y="981075"/>
          <a:ext cx="9067800" cy="5184577"/>
        </p:xfrm>
        <a:graphic>
          <a:graphicData uri="http://schemas.openxmlformats.org/drawingml/2006/table">
            <a:tbl>
              <a:tblPr firstRow="1" bandRow="1">
                <a:tableStyleId>{5C22544A-7EE6-4342-B048-85BDC9FD1C3A}</a:tableStyleId>
              </a:tblPr>
              <a:tblGrid>
                <a:gridCol w="3022600">
                  <a:extLst>
                    <a:ext uri="{9D8B030D-6E8A-4147-A177-3AD203B41FA5}">
                      <a16:colId xmlns:a16="http://schemas.microsoft.com/office/drawing/2014/main" val="20000"/>
                    </a:ext>
                  </a:extLst>
                </a:gridCol>
                <a:gridCol w="3022600">
                  <a:extLst>
                    <a:ext uri="{9D8B030D-6E8A-4147-A177-3AD203B41FA5}">
                      <a16:colId xmlns:a16="http://schemas.microsoft.com/office/drawing/2014/main" val="20001"/>
                    </a:ext>
                  </a:extLst>
                </a:gridCol>
                <a:gridCol w="3022600">
                  <a:extLst>
                    <a:ext uri="{9D8B030D-6E8A-4147-A177-3AD203B41FA5}">
                      <a16:colId xmlns:a16="http://schemas.microsoft.com/office/drawing/2014/main" val="20002"/>
                    </a:ext>
                  </a:extLst>
                </a:gridCol>
              </a:tblGrid>
              <a:tr h="1710081">
                <a:tc>
                  <a:txBody>
                    <a:bodyPr/>
                    <a:lstStyle/>
                    <a:p>
                      <a:endParaRPr lang="it-IT"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2800" b="1" dirty="0" smtClean="0">
                          <a:solidFill>
                            <a:srgbClr val="002060"/>
                          </a:solidFill>
                        </a:rPr>
                        <a:t>Autorizzazione</a:t>
                      </a:r>
                    </a:p>
                    <a:p>
                      <a:pPr marL="0" marR="0" indent="0" algn="l" defTabSz="914400" rtl="0" eaLnBrk="1" fontAlgn="auto" latinLnBrk="0" hangingPunct="1">
                        <a:lnSpc>
                          <a:spcPct val="100000"/>
                        </a:lnSpc>
                        <a:spcBef>
                          <a:spcPts val="0"/>
                        </a:spcBef>
                        <a:spcAft>
                          <a:spcPts val="0"/>
                        </a:spcAft>
                        <a:buClrTx/>
                        <a:buSzTx/>
                        <a:buFontTx/>
                        <a:buNone/>
                        <a:tabLst/>
                        <a:defRPr/>
                      </a:pPr>
                      <a:endParaRPr lang="it-IT" sz="2800" b="1" dirty="0" smtClean="0">
                        <a:solidFill>
                          <a:srgbClr val="002060"/>
                        </a:solidFill>
                      </a:endParaRPr>
                    </a:p>
                    <a:p>
                      <a:r>
                        <a:rPr lang="it-IT" b="1" dirty="0" smtClean="0">
                          <a:solidFill>
                            <a:srgbClr val="002060"/>
                          </a:solidFill>
                        </a:rPr>
                        <a:t>-</a:t>
                      </a:r>
                      <a:endParaRPr lang="it-IT" b="1" dirty="0">
                        <a:solidFill>
                          <a:srgbClr val="002060"/>
                        </a:solidFill>
                      </a:endParaRPr>
                    </a:p>
                  </a:txBody>
                  <a:tcPr/>
                </a:tc>
                <a:tc>
                  <a:txBody>
                    <a:bodyPr/>
                    <a:lstStyle/>
                    <a:p>
                      <a:endParaRPr lang="it-IT" b="1" dirty="0" smtClean="0">
                        <a:solidFill>
                          <a:srgbClr val="002060"/>
                        </a:solidFill>
                      </a:endParaRPr>
                    </a:p>
                    <a:p>
                      <a:endParaRPr lang="it-IT" b="1" dirty="0" smtClean="0">
                        <a:solidFill>
                          <a:srgbClr val="002060"/>
                        </a:solidFill>
                      </a:endParaRPr>
                    </a:p>
                    <a:p>
                      <a:endParaRPr lang="it-IT" b="1" dirty="0" smtClean="0">
                        <a:solidFill>
                          <a:srgbClr val="002060"/>
                        </a:solidFill>
                      </a:endParaRPr>
                    </a:p>
                    <a:p>
                      <a:r>
                        <a:rPr lang="it-IT" b="1" dirty="0" smtClean="0">
                          <a:solidFill>
                            <a:srgbClr val="002060"/>
                          </a:solidFill>
                        </a:rPr>
                        <a:t>+</a:t>
                      </a:r>
                      <a:endParaRPr lang="it-IT" b="1" dirty="0">
                        <a:solidFill>
                          <a:srgbClr val="002060"/>
                        </a:solidFill>
                      </a:endParaRPr>
                    </a:p>
                  </a:txBody>
                  <a:tcPr/>
                </a:tc>
                <a:extLst>
                  <a:ext uri="{0D108BD9-81ED-4DB2-BD59-A6C34878D82A}">
                    <a16:rowId xmlns:a16="http://schemas.microsoft.com/office/drawing/2014/main" val="10000"/>
                  </a:ext>
                </a:extLst>
              </a:tr>
              <a:tr h="1737248">
                <a:tc>
                  <a:txBody>
                    <a:bodyPr/>
                    <a:lstStyle/>
                    <a:p>
                      <a:pPr algn="r"/>
                      <a:r>
                        <a:rPr lang="it-IT" b="1" dirty="0" smtClean="0"/>
                        <a:t>-</a:t>
                      </a:r>
                    </a:p>
                  </a:txBody>
                  <a:tcPr/>
                </a:tc>
                <a:tc>
                  <a:txBody>
                    <a:bodyPr/>
                    <a:lstStyle/>
                    <a:p>
                      <a:r>
                        <a:rPr lang="it-IT" dirty="0" smtClean="0">
                          <a:solidFill>
                            <a:srgbClr val="002060"/>
                          </a:solidFill>
                        </a:rPr>
                        <a:t>“Clandestini”,</a:t>
                      </a:r>
                      <a:r>
                        <a:rPr lang="it-IT" baseline="0" dirty="0" smtClean="0">
                          <a:solidFill>
                            <a:srgbClr val="002060"/>
                          </a:solidFill>
                        </a:rPr>
                        <a:t> </a:t>
                      </a:r>
                      <a:r>
                        <a:rPr lang="it-IT" dirty="0" smtClean="0">
                          <a:solidFill>
                            <a:srgbClr val="002060"/>
                          </a:solidFill>
                        </a:rPr>
                        <a:t>Invasori</a:t>
                      </a:r>
                    </a:p>
                    <a:p>
                      <a:r>
                        <a:rPr lang="it-IT" dirty="0" smtClean="0">
                          <a:solidFill>
                            <a:srgbClr val="002060"/>
                          </a:solidFill>
                        </a:rPr>
                        <a:t>minacciosi</a:t>
                      </a:r>
                    </a:p>
                    <a:p>
                      <a:r>
                        <a:rPr lang="it-IT" b="1" dirty="0" smtClean="0">
                          <a:solidFill>
                            <a:srgbClr val="002060"/>
                          </a:solidFill>
                        </a:rPr>
                        <a:t>(espulsione</a:t>
                      </a:r>
                      <a:r>
                        <a:rPr lang="it-IT" dirty="0" smtClean="0">
                          <a:solidFill>
                            <a:srgbClr val="002060"/>
                          </a:solidFill>
                        </a:rPr>
                        <a:t>)</a:t>
                      </a:r>
                      <a:endParaRPr lang="it-IT" dirty="0">
                        <a:solidFill>
                          <a:srgbClr val="002060"/>
                        </a:solidFill>
                      </a:endParaRPr>
                    </a:p>
                  </a:txBody>
                  <a:tcPr/>
                </a:tc>
                <a:tc>
                  <a:txBody>
                    <a:bodyPr/>
                    <a:lstStyle/>
                    <a:p>
                      <a:r>
                        <a:rPr lang="it-IT" dirty="0" smtClean="0">
                          <a:solidFill>
                            <a:srgbClr val="002060"/>
                          </a:solidFill>
                        </a:rPr>
                        <a:t>Rifugiati, minoranze sgradite</a:t>
                      </a:r>
                    </a:p>
                    <a:p>
                      <a:r>
                        <a:rPr lang="it-IT" dirty="0" smtClean="0">
                          <a:solidFill>
                            <a:srgbClr val="002060"/>
                          </a:solidFill>
                        </a:rPr>
                        <a:t>(</a:t>
                      </a:r>
                      <a:r>
                        <a:rPr lang="it-IT" b="1" dirty="0" smtClean="0">
                          <a:solidFill>
                            <a:srgbClr val="002060"/>
                          </a:solidFill>
                        </a:rPr>
                        <a:t>stigmatizzazione</a:t>
                      </a:r>
                      <a:r>
                        <a:rPr lang="it-IT" dirty="0" smtClean="0">
                          <a:solidFill>
                            <a:srgbClr val="002060"/>
                          </a:solidFill>
                        </a:rPr>
                        <a:t>)</a:t>
                      </a:r>
                      <a:endParaRPr lang="it-IT" dirty="0">
                        <a:solidFill>
                          <a:srgbClr val="002060"/>
                        </a:solidFill>
                      </a:endParaRPr>
                    </a:p>
                  </a:txBody>
                  <a:tcPr/>
                </a:tc>
                <a:extLst>
                  <a:ext uri="{0D108BD9-81ED-4DB2-BD59-A6C34878D82A}">
                    <a16:rowId xmlns:a16="http://schemas.microsoft.com/office/drawing/2014/main" val="10001"/>
                  </a:ext>
                </a:extLst>
              </a:tr>
              <a:tr h="1737248">
                <a:tc>
                  <a:txBody>
                    <a:bodyPr/>
                    <a:lstStyle/>
                    <a:p>
                      <a:pPr algn="r"/>
                      <a:r>
                        <a:rPr lang="it-IT" sz="2800" b="1" dirty="0" smtClean="0">
                          <a:solidFill>
                            <a:srgbClr val="002060"/>
                          </a:solidFill>
                        </a:rPr>
                        <a:t>Riconoscimento</a:t>
                      </a:r>
                    </a:p>
                    <a:p>
                      <a:pPr algn="r"/>
                      <a:r>
                        <a:rPr lang="it-IT" b="1" dirty="0" smtClean="0">
                          <a:solidFill>
                            <a:srgbClr val="002060"/>
                          </a:solidFill>
                        </a:rPr>
                        <a:t>+</a:t>
                      </a:r>
                      <a:endParaRPr lang="it-IT" b="1" dirty="0">
                        <a:solidFill>
                          <a:srgbClr val="002060"/>
                        </a:solidFill>
                      </a:endParaRPr>
                    </a:p>
                  </a:txBody>
                  <a:tcPr/>
                </a:tc>
                <a:tc>
                  <a:txBody>
                    <a:bodyPr/>
                    <a:lstStyle/>
                    <a:p>
                      <a:r>
                        <a:rPr lang="it-IT" dirty="0" smtClean="0">
                          <a:solidFill>
                            <a:srgbClr val="002060"/>
                          </a:solidFill>
                        </a:rPr>
                        <a:t>Irregolari “meritevoli”</a:t>
                      </a:r>
                    </a:p>
                    <a:p>
                      <a:r>
                        <a:rPr lang="it-IT" dirty="0" smtClean="0">
                          <a:solidFill>
                            <a:srgbClr val="002060"/>
                          </a:solidFill>
                        </a:rPr>
                        <a:t>(</a:t>
                      </a:r>
                      <a:r>
                        <a:rPr lang="it-IT" b="1" dirty="0" smtClean="0">
                          <a:solidFill>
                            <a:srgbClr val="002060"/>
                          </a:solidFill>
                        </a:rPr>
                        <a:t>tolleranza</a:t>
                      </a:r>
                      <a:r>
                        <a:rPr lang="it-IT" dirty="0" smtClean="0">
                          <a:solidFill>
                            <a:srgbClr val="002060"/>
                          </a:solidFill>
                        </a:rPr>
                        <a:t>)</a:t>
                      </a:r>
                      <a:endParaRPr lang="it-IT" dirty="0">
                        <a:solidFill>
                          <a:srgbClr val="002060"/>
                        </a:solidFill>
                      </a:endParaRPr>
                    </a:p>
                  </a:txBody>
                  <a:tcPr/>
                </a:tc>
                <a:tc>
                  <a:txBody>
                    <a:bodyPr/>
                    <a:lstStyle/>
                    <a:p>
                      <a:r>
                        <a:rPr lang="it-IT" dirty="0" smtClean="0">
                          <a:solidFill>
                            <a:srgbClr val="002060"/>
                          </a:solidFill>
                        </a:rPr>
                        <a:t>Regolari</a:t>
                      </a:r>
                      <a:r>
                        <a:rPr lang="it-IT" baseline="0" dirty="0" smtClean="0">
                          <a:solidFill>
                            <a:srgbClr val="002060"/>
                          </a:solidFill>
                        </a:rPr>
                        <a:t> </a:t>
                      </a:r>
                    </a:p>
                    <a:p>
                      <a:r>
                        <a:rPr lang="it-IT" baseline="0" dirty="0" smtClean="0">
                          <a:solidFill>
                            <a:srgbClr val="002060"/>
                          </a:solidFill>
                        </a:rPr>
                        <a:t>accettati</a:t>
                      </a:r>
                    </a:p>
                    <a:p>
                      <a:r>
                        <a:rPr lang="it-IT" dirty="0" smtClean="0">
                          <a:solidFill>
                            <a:srgbClr val="002060"/>
                          </a:solidFill>
                        </a:rPr>
                        <a:t>(</a:t>
                      </a:r>
                      <a:r>
                        <a:rPr lang="it-IT" b="1" dirty="0" smtClean="0">
                          <a:solidFill>
                            <a:srgbClr val="002060"/>
                          </a:solidFill>
                        </a:rPr>
                        <a:t>integrazione</a:t>
                      </a:r>
                      <a:r>
                        <a:rPr lang="it-IT" dirty="0" smtClean="0">
                          <a:solidFill>
                            <a:srgbClr val="002060"/>
                          </a:solidFill>
                        </a:rPr>
                        <a:t>)</a:t>
                      </a:r>
                      <a:endParaRPr lang="it-IT" dirty="0">
                        <a:solidFill>
                          <a:srgbClr val="002060"/>
                        </a:solidFill>
                      </a:endParaRPr>
                    </a:p>
                  </a:txBody>
                  <a:tcPr/>
                </a:tc>
                <a:extLst>
                  <a:ext uri="{0D108BD9-81ED-4DB2-BD59-A6C34878D82A}">
                    <a16:rowId xmlns:a16="http://schemas.microsoft.com/office/drawing/2014/main" val="10002"/>
                  </a:ext>
                </a:extLst>
              </a:tr>
            </a:tbl>
          </a:graphicData>
        </a:graphic>
      </p:graphicFrame>
      <p:sp>
        <p:nvSpPr>
          <p:cNvPr id="29717" name="Segnaposto piè di pagina 3"/>
          <p:cNvSpPr>
            <a:spLocks noGrp="1"/>
          </p:cNvSpPr>
          <p:nvPr>
            <p:ph type="ftr" sz="quarter" idx="4294967295"/>
          </p:nvPr>
        </p:nvSpPr>
        <p:spPr>
          <a:xfrm>
            <a:off x="6502400" y="6457950"/>
            <a:ext cx="2641600" cy="400050"/>
          </a:xfrm>
          <a:prstGeom prst="rect">
            <a:avLst/>
          </a:prstGeom>
          <a:noFill/>
        </p:spPr>
        <p:txBody>
          <a:bodyPr/>
          <a:lstStyle/>
          <a:p>
            <a:endParaRPr lang="it-IT" sz="1400" dirty="0" smtClean="0">
              <a:solidFill>
                <a:schemeClr val="tx1"/>
              </a:solidFill>
              <a:latin typeface="Arial" charset="0"/>
            </a:endParaRPr>
          </a:p>
        </p:txBody>
      </p:sp>
    </p:spTree>
    <p:extLst>
      <p:ext uri="{BB962C8B-B14F-4D97-AF65-F5344CB8AC3E}">
        <p14:creationId xmlns:p14="http://schemas.microsoft.com/office/powerpoint/2010/main" val="3664043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1417638"/>
          </a:xfrm>
        </p:spPr>
        <p:txBody>
          <a:bodyPr/>
          <a:lstStyle/>
          <a:p>
            <a:r>
              <a:rPr lang="it-IT" dirty="0" smtClean="0">
                <a:solidFill>
                  <a:srgbClr val="00B0F0"/>
                </a:solidFill>
              </a:rPr>
              <a:t>Le rappresentazioni plasmano le politiche?</a:t>
            </a:r>
            <a:endParaRPr lang="it-IT" dirty="0">
              <a:solidFill>
                <a:srgbClr val="00B0F0"/>
              </a:solidFill>
            </a:endParaRPr>
          </a:p>
        </p:txBody>
      </p:sp>
      <p:sp>
        <p:nvSpPr>
          <p:cNvPr id="3" name="Segnaposto contenuto 2"/>
          <p:cNvSpPr>
            <a:spLocks noGrp="1"/>
          </p:cNvSpPr>
          <p:nvPr>
            <p:ph idx="1"/>
          </p:nvPr>
        </p:nvSpPr>
        <p:spPr>
          <a:xfrm>
            <a:off x="0" y="1418774"/>
            <a:ext cx="9144000" cy="4818538"/>
          </a:xfrm>
        </p:spPr>
        <p:txBody>
          <a:bodyPr/>
          <a:lstStyle/>
          <a:p>
            <a:r>
              <a:rPr lang="it-IT" dirty="0" smtClean="0">
                <a:solidFill>
                  <a:srgbClr val="002060"/>
                </a:solidFill>
              </a:rPr>
              <a:t>Nei sondaggi, gli italiani sistematicamente sovrastimano  di parecchio il numero degli immigrati e dei richiedenti asilo: percezione al 26%, contro realtà al 9% (IPSOS)</a:t>
            </a:r>
          </a:p>
          <a:p>
            <a:r>
              <a:rPr lang="it-IT" dirty="0" err="1" smtClean="0">
                <a:solidFill>
                  <a:srgbClr val="002060"/>
                </a:solidFill>
              </a:rPr>
              <a:t>Ist</a:t>
            </a:r>
            <a:r>
              <a:rPr lang="it-IT" dirty="0" smtClean="0">
                <a:solidFill>
                  <a:srgbClr val="002060"/>
                </a:solidFill>
              </a:rPr>
              <a:t>. Cattaneo: chi è più ostile all’immigrazione tende a ingigantire i numeri</a:t>
            </a:r>
          </a:p>
          <a:p>
            <a:r>
              <a:rPr lang="it-IT" dirty="0" smtClean="0">
                <a:solidFill>
                  <a:srgbClr val="002060"/>
                </a:solidFill>
              </a:rPr>
              <a:t>Ma questa è diventata la narrazione egemone</a:t>
            </a:r>
          </a:p>
          <a:p>
            <a:r>
              <a:rPr lang="it-IT" dirty="0" smtClean="0">
                <a:solidFill>
                  <a:srgbClr val="002060"/>
                </a:solidFill>
              </a:rPr>
              <a:t>Il </a:t>
            </a:r>
            <a:r>
              <a:rPr lang="it-IT" dirty="0" err="1" smtClean="0">
                <a:solidFill>
                  <a:srgbClr val="002060"/>
                </a:solidFill>
              </a:rPr>
              <a:t>sovranismo</a:t>
            </a:r>
            <a:r>
              <a:rPr lang="it-IT" dirty="0" smtClean="0">
                <a:solidFill>
                  <a:srgbClr val="002060"/>
                </a:solidFill>
              </a:rPr>
              <a:t> ha vinto nelle menti, prima di vincere nelle urne</a:t>
            </a:r>
          </a:p>
        </p:txBody>
      </p:sp>
    </p:spTree>
    <p:extLst>
      <p:ext uri="{BB962C8B-B14F-4D97-AF65-F5344CB8AC3E}">
        <p14:creationId xmlns:p14="http://schemas.microsoft.com/office/powerpoint/2010/main" val="2338195728"/>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
  <a:themeElements>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a:ln>
              <a:noFill/>
            </a:ln>
            <a:solidFill>
              <a:schemeClr val="tx1"/>
            </a:solidFill>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a:ln>
              <a:noFill/>
            </a:ln>
            <a:solidFill>
              <a:schemeClr val="tx1"/>
            </a:solidFill>
            <a:effectLst/>
            <a:latin typeface="Arial" pitchFamily="-105" charset="0"/>
            <a:ea typeface="ＭＳ Ｐゴシック" pitchFamily="-105" charset="-128"/>
            <a:cs typeface="ＭＳ Ｐゴシック" pitchFamily="-105" charset="-128"/>
          </a:defRPr>
        </a:defPPr>
      </a:lstStyle>
    </a:lnDef>
  </a:objectDefaults>
  <a:extraClrSchemeLst>
    <a:extraClrScheme>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zione vuo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zione vuo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zione vuo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zione vuo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zione vuo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zione vuot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zione vuo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zione vuo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zione vuo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zione vuo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zione vuo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PPT.pot</Template>
  <TotalTime>23541</TotalTime>
  <Words>1996</Words>
  <Application>Microsoft Office PowerPoint</Application>
  <PresentationFormat>Presentazione su schermo (4:3)</PresentationFormat>
  <Paragraphs>214</Paragraphs>
  <Slides>31</Slides>
  <Notes>7</Notes>
  <HiddenSlides>0</HiddenSlides>
  <MMClips>0</MMClips>
  <ScaleCrop>false</ScaleCrop>
  <HeadingPairs>
    <vt:vector size="6" baseType="variant">
      <vt:variant>
        <vt:lpstr>Caratteri utilizzati</vt:lpstr>
      </vt:variant>
      <vt:variant>
        <vt:i4>9</vt:i4>
      </vt:variant>
      <vt:variant>
        <vt:lpstr>Tema</vt:lpstr>
      </vt:variant>
      <vt:variant>
        <vt:i4>3</vt:i4>
      </vt:variant>
      <vt:variant>
        <vt:lpstr>Titoli diapositive</vt:lpstr>
      </vt:variant>
      <vt:variant>
        <vt:i4>31</vt:i4>
      </vt:variant>
    </vt:vector>
  </HeadingPairs>
  <TitlesOfParts>
    <vt:vector size="43" baseType="lpstr">
      <vt:lpstr>Microsoft YaHei</vt:lpstr>
      <vt:lpstr>ＭＳ Ｐゴシック</vt:lpstr>
      <vt:lpstr>Arial</vt:lpstr>
      <vt:lpstr>Calibri</vt:lpstr>
      <vt:lpstr>Constantia</vt:lpstr>
      <vt:lpstr>Times New Roman</vt:lpstr>
      <vt:lpstr>Trebuchet MS</vt:lpstr>
      <vt:lpstr>Wingdings</vt:lpstr>
      <vt:lpstr>Wingdings 2</vt:lpstr>
      <vt:lpstr>PPT</vt:lpstr>
      <vt:lpstr>3</vt:lpstr>
      <vt:lpstr>Tema di Office</vt:lpstr>
      <vt:lpstr>     Maurizio Ambrosini, università di Milano, direttore della rivista “Mondi migranti”</vt:lpstr>
      <vt:lpstr>Presentazione standard di PowerPoint</vt:lpstr>
      <vt:lpstr>Immigrazione e diversità</vt:lpstr>
      <vt:lpstr>Rappresentazioni e realtà dell’immigrazione</vt:lpstr>
      <vt:lpstr>Fig. 1. L’immigrazione irregolare in Italia rispetto ai soggiornanti regolari, 2002-2017. Valori assoluti in migliaia e percentuali (Fonte: A.Paparusso, IRPPS-CNR, su dati ISTAT e ISMU) </vt:lpstr>
      <vt:lpstr>Il caso dell’asilo</vt:lpstr>
      <vt:lpstr>Le tre P della selettività dei confini</vt:lpstr>
      <vt:lpstr>Autorizzazione e riconoscimento</vt:lpstr>
      <vt:lpstr>Le rappresentazioni plasmano le politiche?</vt:lpstr>
      <vt:lpstr>Noi e gli immigrati</vt:lpstr>
      <vt:lpstr>I canali dell’immigrazione non autorizzata</vt:lpstr>
      <vt:lpstr>Le politiche dei visti</vt:lpstr>
      <vt:lpstr>Presentazione standard di PowerPoint</vt:lpstr>
      <vt:lpstr>Presentazione standard di PowerPoint</vt:lpstr>
      <vt:lpstr>Perché allora vediamo tanti immigrati poveri?</vt:lpstr>
      <vt:lpstr>Presentazione standard di PowerPoint</vt:lpstr>
      <vt:lpstr>Ritornano le frontiere?</vt:lpstr>
      <vt:lpstr>Presentazione standard di PowerPoint</vt:lpstr>
      <vt:lpstr>Le crisi ambientali provocano migrazioni forzate?</vt:lpstr>
      <vt:lpstr>Le politiche dei rifugiati</vt:lpstr>
      <vt:lpstr>I rifugiati ci stanno invadendo?</vt:lpstr>
      <vt:lpstr>Sono i paesi ricchi ad accogliere?</vt:lpstr>
      <vt:lpstr>Riconoscimento dell’asilo in UE</vt:lpstr>
      <vt:lpstr>Sbarchi e richiedenti asilo</vt:lpstr>
      <vt:lpstr>Le domande della gente comune</vt:lpstr>
      <vt:lpstr>L’iniziativa della società civile</vt:lpstr>
      <vt:lpstr>I corridoi umanitari</vt:lpstr>
      <vt:lpstr>Presentazione standard di PowerPoint</vt:lpstr>
      <vt:lpstr>Presentazione standard di PowerPoint</vt:lpstr>
      <vt:lpstr>Domande per la discussione</vt:lpstr>
      <vt:lpstr>Presentazione standard di PowerPoint</vt:lpstr>
    </vt:vector>
  </TitlesOfParts>
  <Company>unimi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Daniela Tagliaferro</dc:creator>
  <cp:lastModifiedBy>ANGELA BOSIO</cp:lastModifiedBy>
  <cp:revision>144</cp:revision>
  <dcterms:created xsi:type="dcterms:W3CDTF">2013-01-11T11:10:20Z</dcterms:created>
  <dcterms:modified xsi:type="dcterms:W3CDTF">2019-11-16T11:00:00Z</dcterms:modified>
</cp:coreProperties>
</file>